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89" r:id="rId1"/>
  </p:sldMasterIdLst>
  <p:notesMasterIdLst>
    <p:notesMasterId r:id="rId20"/>
  </p:notesMasterIdLst>
  <p:handoutMasterIdLst>
    <p:handoutMasterId r:id="rId21"/>
  </p:handoutMasterIdLst>
  <p:sldIdLst>
    <p:sldId id="487" r:id="rId2"/>
    <p:sldId id="783" r:id="rId3"/>
    <p:sldId id="826" r:id="rId4"/>
    <p:sldId id="755" r:id="rId5"/>
    <p:sldId id="797" r:id="rId6"/>
    <p:sldId id="830" r:id="rId7"/>
    <p:sldId id="827" r:id="rId8"/>
    <p:sldId id="808" r:id="rId9"/>
    <p:sldId id="829" r:id="rId10"/>
    <p:sldId id="807" r:id="rId11"/>
    <p:sldId id="814" r:id="rId12"/>
    <p:sldId id="831" r:id="rId13"/>
    <p:sldId id="832" r:id="rId14"/>
    <p:sldId id="833" r:id="rId15"/>
    <p:sldId id="781" r:id="rId16"/>
    <p:sldId id="834" r:id="rId17"/>
    <p:sldId id="822" r:id="rId18"/>
    <p:sldId id="560" r:id="rId19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йдук Юрий Васильевич" initials="ГЮВ" lastIdx="0" clrIdx="0">
    <p:extLst>
      <p:ext uri="{19B8F6BF-5375-455C-9EA6-DF929625EA0E}">
        <p15:presenceInfo xmlns:p15="http://schemas.microsoft.com/office/powerpoint/2012/main" userId="S-1-5-21-3698585206-3087465571-840962147-1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81E583"/>
    <a:srgbClr val="96D98D"/>
    <a:srgbClr val="8DDF87"/>
    <a:srgbClr val="66FF66"/>
    <a:srgbClr val="86E097"/>
    <a:srgbClr val="7DF274"/>
    <a:srgbClr val="00CC00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40" autoAdjust="0"/>
  </p:normalViewPr>
  <p:slideViewPr>
    <p:cSldViewPr>
      <p:cViewPr varScale="1">
        <p:scale>
          <a:sx n="108" d="100"/>
          <a:sy n="108" d="100"/>
        </p:scale>
        <p:origin x="71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3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 по регионам</a:t>
            </a:r>
          </a:p>
        </c:rich>
      </c:tx>
      <c:layout>
        <c:manualLayout>
          <c:xMode val="edge"/>
          <c:yMode val="edge"/>
          <c:x val="0.20517456886546132"/>
          <c:y val="9.887733993484476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1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061140069367169E-2"/>
          <c:y val="0.14733891492889525"/>
          <c:w val="0.85157910144022797"/>
          <c:h val="0.754887769490362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241300" dist="368300" dir="18600000" algn="t" rotWithShape="0">
                <a:srgbClr val="000000">
                  <a:alpha val="50000"/>
                </a:srgbClr>
              </a:outerShdw>
            </a:effectLst>
          </c:spPr>
          <c:explosion val="8"/>
          <c:dPt>
            <c:idx val="0"/>
            <c:bubble3D val="0"/>
            <c:explosion val="11"/>
            <c:spPr>
              <a:solidFill>
                <a:schemeClr val="accent6">
                  <a:tint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01-4DE4-B48D-2570B83260F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01-4DE4-B48D-2570B83260FF}"/>
              </c:ext>
            </c:extLst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801-4DE4-B48D-2570B83260FF}"/>
              </c:ext>
            </c:extLst>
          </c:dPt>
          <c:dPt>
            <c:idx val="3"/>
            <c:bubble3D val="0"/>
            <c:spPr>
              <a:solidFill>
                <a:schemeClr val="accent6">
                  <a:shade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801-4DE4-B48D-2570B83260FF}"/>
              </c:ext>
            </c:extLst>
          </c:dPt>
          <c:dLbls>
            <c:dLbl>
              <c:idx val="0"/>
              <c:layout>
                <c:manualLayout>
                  <c:x val="0.17396676670134731"/>
                  <c:y val="-0.21132994174541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01-4DE4-B48D-2570B83260FF}"/>
                </c:ext>
              </c:extLst>
            </c:dLbl>
            <c:dLbl>
              <c:idx val="1"/>
              <c:layout>
                <c:manualLayout>
                  <c:x val="-0.16321777433400073"/>
                  <c:y val="3.665935770214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1-4DE4-B48D-2570B83260FF}"/>
                </c:ext>
              </c:extLst>
            </c:dLbl>
            <c:dLbl>
              <c:idx val="2"/>
              <c:layout>
                <c:manualLayout>
                  <c:x val="-4.8188774841095738E-2"/>
                  <c:y val="-0.3745930392947891"/>
                </c:manualLayout>
              </c:layout>
              <c:tx>
                <c:rich>
                  <a:bodyPr/>
                  <a:lstStyle/>
                  <a:p>
                    <a:fld id="{AB6A71D5-E18A-4677-906F-A370482F2712}" type="VALUE">
                      <a:rPr lang="en-US">
                        <a:solidFill>
                          <a:srgbClr val="3103F7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01-4DE4-B48D-2570B83260FF}"/>
                </c:ext>
              </c:extLst>
            </c:dLbl>
            <c:dLbl>
              <c:idx val="3"/>
              <c:layout>
                <c:manualLayout>
                  <c:x val="3.462664393574328E-2"/>
                  <c:y val="-3.233314967927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01-4DE4-B48D-2570B8326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3103F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57-Тюм.</c:v>
                </c:pt>
                <c:pt idx="1">
                  <c:v>58-ХМАО</c:v>
                </c:pt>
                <c:pt idx="2">
                  <c:v>59-ЯНАО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3714</c:v>
                </c:pt>
                <c:pt idx="1">
                  <c:v>5431</c:v>
                </c:pt>
                <c:pt idx="2">
                  <c:v>2524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01-4DE4-B48D-2570B8326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>
          <a:outerShdw blurRad="50800" dist="50800" dir="5400000" sx="1000" sy="1000" algn="ctr" rotWithShape="0">
            <a:srgbClr val="000000">
              <a:alpha val="97000"/>
            </a:srgbClr>
          </a:outerShdw>
        </a:effectLst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 по к</a:t>
            </a:r>
            <a:r>
              <a:rPr lang="ru-RU" sz="2160" b="1" i="0" u="none" strike="noStrike" baseline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лассам опасности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5091119214116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92581216466145"/>
          <c:y val="3.8573740788616001E-2"/>
          <c:w val="0.85157910144022797"/>
          <c:h val="0.8075044468750345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  <a:sp3d contourW="635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2B-4C31-9862-328E4ECBE2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>
                <a:outerShdw blurRad="38100" dist="25400" dir="5400000" algn="t" rotWithShape="0">
                  <a:srgbClr val="000000">
                    <a:alpha val="54000"/>
                  </a:srgbClr>
                </a:outerShdw>
              </a:effectLst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2B-4C31-9862-328E4ECBE2F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62B-4C31-9862-328E4ECBE2F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62B-4C31-9862-328E4ECBE2F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62B-4C31-9862-328E4ECBE2FA}"/>
              </c:ext>
            </c:extLst>
          </c:dPt>
          <c:dLbls>
            <c:dLbl>
              <c:idx val="0"/>
              <c:layout>
                <c:manualLayout>
                  <c:x val="5.7785437669773738E-2"/>
                  <c:y val="-4.06150892861132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3103F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402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3103F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7163648483502"/>
                      <c:h val="7.9363737805619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2B-4C31-9862-328E4ECBE2FA}"/>
                </c:ext>
              </c:extLst>
            </c:dLbl>
            <c:dLbl>
              <c:idx val="1"/>
              <c:layout>
                <c:manualLayout>
                  <c:x val="3.2944095861848155E-2"/>
                  <c:y val="-5.39172628094774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38719114502389E-2"/>
                      <c:h val="8.3134463335547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62B-4C31-9862-328E4ECBE2FA}"/>
                </c:ext>
              </c:extLst>
            </c:dLbl>
            <c:dLbl>
              <c:idx val="2"/>
              <c:layout>
                <c:manualLayout>
                  <c:x val="-2.0747694700588883E-3"/>
                  <c:y val="0.1613581750687745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12886803427069"/>
                      <c:h val="8.2871521217946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62B-4C31-9862-328E4ECBE2FA}"/>
                </c:ext>
              </c:extLst>
            </c:dLbl>
            <c:dLbl>
              <c:idx val="3"/>
              <c:layout>
                <c:manualLayout>
                  <c:x val="-7.2621015965546312E-3"/>
                  <c:y val="0.1666197120855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3103F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4361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3103F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15474097649281"/>
                      <c:h val="9.33948714549291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62B-4C31-9862-328E4ECBE2FA}"/>
                </c:ext>
              </c:extLst>
            </c:dLbl>
            <c:dLbl>
              <c:idx val="4"/>
              <c:layout>
                <c:manualLayout>
                  <c:x val="1.6599462804786396E-2"/>
                  <c:y val="1.7538917061637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2B-4C31-9862-328E4ECBE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3103F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класс</c:v>
                </c:pt>
                <c:pt idx="1">
                  <c:v>II класс</c:v>
                </c:pt>
                <c:pt idx="2">
                  <c:v>III класс</c:v>
                </c:pt>
                <c:pt idx="3">
                  <c:v>IV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407</c:v>
                </c:pt>
                <c:pt idx="1">
                  <c:v>680</c:v>
                </c:pt>
                <c:pt idx="2">
                  <c:v>6119</c:v>
                </c:pt>
                <c:pt idx="3">
                  <c:v>4183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2B-4C31-9862-328E4ECBE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20"/>
        <c:shape val="box"/>
        <c:axId val="208941528"/>
        <c:axId val="131181440"/>
        <c:axId val="97938440"/>
      </c:bar3DChart>
      <c:catAx>
        <c:axId val="208941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6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81440"/>
        <c:crosses val="autoZero"/>
        <c:auto val="1"/>
        <c:lblAlgn val="ctr"/>
        <c:lblOffset val="100"/>
        <c:noMultiLvlLbl val="0"/>
      </c:catAx>
      <c:valAx>
        <c:axId val="1311814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3175" cap="flat" cmpd="sng" algn="ctr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  <a:effectLst>
              <a:outerShdw blurRad="50800" dist="50800" dir="5400000" sx="85000" sy="85000" algn="ctr" rotWithShape="0">
                <a:srgbClr val="000000">
                  <a:alpha val="70000"/>
                </a:srgbClr>
              </a:outerShd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941528"/>
        <c:crosses val="autoZero"/>
        <c:crossBetween val="between"/>
        <c:majorUnit val="1500"/>
      </c:valAx>
      <c:serAx>
        <c:axId val="979384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118144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62509468193265"/>
          <c:y val="0"/>
          <c:w val="0.7399880541783273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6">
                      <a:shade val="47000"/>
                      <a:lumMod val="60000"/>
                      <a:lumOff val="40000"/>
                    </a:schemeClr>
                  </a:gs>
                  <a:gs pos="0">
                    <a:schemeClr val="accent6">
                      <a:shade val="47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3CC-49E8-AF18-6B0308FCA8E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6">
                      <a:shade val="65000"/>
                      <a:lumMod val="60000"/>
                      <a:lumOff val="40000"/>
                    </a:schemeClr>
                  </a:gs>
                  <a:gs pos="0">
                    <a:schemeClr val="accent6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CC-49E8-AF18-6B0308FCA8E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shade val="82000"/>
                      <a:lumMod val="60000"/>
                      <a:lumOff val="40000"/>
                    </a:schemeClr>
                  </a:gs>
                  <a:gs pos="0">
                    <a:schemeClr val="accent6">
                      <a:shade val="82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3CC-49E8-AF18-6B0308FCA8E6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3CC-49E8-AF18-6B0308FCA8E6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6">
                      <a:tint val="83000"/>
                      <a:lumMod val="60000"/>
                      <a:lumOff val="40000"/>
                    </a:schemeClr>
                  </a:gs>
                  <a:gs pos="0">
                    <a:schemeClr val="accent6">
                      <a:tint val="83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3CC-49E8-AF18-6B0308FCA8E6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tint val="65000"/>
                      <a:lumMod val="60000"/>
                      <a:lumOff val="40000"/>
                    </a:schemeClr>
                  </a:gs>
                  <a:gs pos="0">
                    <a:schemeClr val="accent6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3CC-49E8-AF18-6B0308FCA8E6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6">
                      <a:tint val="48000"/>
                      <a:lumMod val="60000"/>
                      <a:lumOff val="40000"/>
                    </a:schemeClr>
                  </a:gs>
                  <a:gs pos="0">
                    <a:schemeClr val="accent6">
                      <a:tint val="48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3CC-49E8-AF18-6B0308FCA8E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CC-49E8-AF18-6B0308FCA8E6}"/>
                </c:ext>
              </c:extLst>
            </c:dLbl>
            <c:dLbl>
              <c:idx val="1"/>
              <c:layout>
                <c:manualLayout>
                  <c:x val="-0.10624705123474724"/>
                  <c:y val="-0.1132355566221297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95751791132521"/>
                      <c:h val="0.16931865904954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3CC-49E8-AF18-6B0308FCA8E6}"/>
                </c:ext>
              </c:extLst>
            </c:dLbl>
            <c:dLbl>
              <c:idx val="2"/>
              <c:layout>
                <c:manualLayout>
                  <c:x val="-3.6175789704029605E-2"/>
                  <c:y val="2.54552012899622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787184863307506"/>
                      <c:h val="0.129928554340105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3CC-49E8-AF18-6B0308FCA8E6}"/>
                </c:ext>
              </c:extLst>
            </c:dLbl>
            <c:dLbl>
              <c:idx val="3"/>
              <c:layout>
                <c:manualLayout>
                  <c:x val="-0.1654466249739257"/>
                  <c:y val="-0.1956076769642927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CC-49E8-AF18-6B0308FCA8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CC-49E8-AF18-6B0308FCA8E6}"/>
                </c:ext>
              </c:extLst>
            </c:dLbl>
            <c:dLbl>
              <c:idx val="5"/>
              <c:layout>
                <c:manualLayout>
                  <c:x val="0"/>
                  <c:y val="-4.50240608776869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A32653-4738-406A-957A-2AB4E856CD36}" type="CATEGORYNAME">
                      <a:rPr lang="ru-RU" smtClean="0"/>
                      <a:pPr>
                        <a:defRPr sz="140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A135C14-D71E-41E0-85F7-42B86D776AFC}" type="PERCENTAGE">
                      <a:rPr lang="ru-RU" baseline="0"/>
                      <a:pPr>
                        <a:defRPr sz="1400"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19897268504061"/>
                      <c:h val="0.163110308217732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3CC-49E8-AF18-6B0308FCA8E6}"/>
                </c:ext>
              </c:extLst>
            </c:dLbl>
            <c:dLbl>
              <c:idx val="6"/>
              <c:layout>
                <c:manualLayout>
                  <c:x val="0.13985414761017767"/>
                  <c:y val="-6.729120513259220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CC-49E8-AF18-6B0308FCA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Объекты нефтехимии</c:v>
                </c:pt>
                <c:pt idx="1">
                  <c:v>Объекты нефтегазодобычи</c:v>
                </c:pt>
                <c:pt idx="2">
                  <c:v>Объекты магистрального трубопроводного транспорта</c:v>
                </c:pt>
                <c:pt idx="3">
                  <c:v>Подъемные сооружения</c:v>
                </c:pt>
                <c:pt idx="4">
                  <c:v>Объекты энергетики</c:v>
                </c:pt>
                <c:pt idx="5">
                  <c:v>Объекты газопотребления</c:v>
                </c:pt>
                <c:pt idx="6">
                  <c:v>Котлонадзор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CC-49E8-AF18-6B0308FCA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50896887247472E-3"/>
          <c:y val="2.8717711230072281E-3"/>
          <c:w val="0.9539093422826852"/>
          <c:h val="0.81885704413799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Юг Тюменской обл.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8D-4AAB-8285-8E6EF2A9A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3 мес. 2024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D-4AAB-8285-8E6EF2A9AAF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ХМАО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0950298962415822E-3"/>
                  <c:y val="1.72306267380433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D-4AAB-8285-8E6EF2A9A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3 мес. 2024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D-4AAB-8285-8E6EF2A9AAF4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ЯНАО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3 мес. 2024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D-4AAB-8285-8E6EF2A9AA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489840"/>
        <c:axId val="208484744"/>
      </c:barChart>
      <c:catAx>
        <c:axId val="20848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484744"/>
        <c:crosses val="autoZero"/>
        <c:auto val="1"/>
        <c:lblAlgn val="ctr"/>
        <c:lblOffset val="100"/>
        <c:noMultiLvlLbl val="0"/>
      </c:catAx>
      <c:valAx>
        <c:axId val="208484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48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26909784713407"/>
          <c:y val="0.92775460512242569"/>
          <c:w val="0.50927174451324864"/>
          <c:h val="6.0758310385545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34285398081637E-2"/>
          <c:y val="1.6379449508627263E-2"/>
          <c:w val="0.95130457212422037"/>
          <c:h val="0.807367570968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Юг Тюменской обл.</c:v>
                </c:pt>
              </c:strCache>
            </c:strRef>
          </c:tx>
          <c:spPr>
            <a:solidFill>
              <a:schemeClr val="accent6">
                <a:shade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40-44A4-92F8-C82466E8FEF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40-44A4-92F8-C82466E8F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3 мес. 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40-44A4-92F8-C82466E8FE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ХМАО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40-44A4-92F8-C82466E8FEF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40-44A4-92F8-C82466E8F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3 мес. 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40-44A4-92F8-C82466E8FE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ЯНАО</c:v>
                </c:pt>
              </c:strCache>
            </c:strRef>
          </c:tx>
          <c:spPr>
            <a:solidFill>
              <a:schemeClr val="accent6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tint val="65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40-44A4-92F8-C82466E8FEFA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40-44A4-92F8-C82466E8FEF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40-44A4-92F8-C82466E8F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3 мес. 2024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40-44A4-92F8-C82466E8FE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8490624"/>
        <c:axId val="208491800"/>
      </c:barChart>
      <c:catAx>
        <c:axId val="20849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491800"/>
        <c:crosses val="autoZero"/>
        <c:auto val="1"/>
        <c:lblAlgn val="ctr"/>
        <c:lblOffset val="100"/>
        <c:noMultiLvlLbl val="0"/>
      </c:catAx>
      <c:valAx>
        <c:axId val="2084918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49062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51308290848341"/>
          <c:y val="0"/>
          <c:w val="0.47657539699590817"/>
          <c:h val="0.789020680383433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58"/>
        <c:holeSize val="3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10,6 % всех</a:t>
            </a:r>
            <a:r>
              <a:rPr lang="ru-RU" sz="2000" baseline="0" dirty="0"/>
              <a:t> </a:t>
            </a:r>
            <a:r>
              <a:rPr lang="ru-RU" sz="2000" b="1" i="0" u="none" strike="noStrike" baseline="0" dirty="0">
                <a:effectLst/>
              </a:rPr>
              <a:t>ЗЭПБ</a:t>
            </a:r>
            <a:r>
              <a:rPr lang="ru-RU" sz="2000" dirty="0"/>
              <a:t> внесено Северо-Уральским управлением из 23 территориальных управлений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1333536039855"/>
          <c:y val="0.24898015847391028"/>
          <c:w val="0.74570009017085959"/>
          <c:h val="0.427131537924569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67A-4C0C-96D7-9F280D773178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67A-4C0C-96D7-9F280D77317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7A-4C0C-96D7-9F280D773178}"/>
                </c:ext>
              </c:extLst>
            </c:dLbl>
            <c:dLbl>
              <c:idx val="1"/>
              <c:layout>
                <c:manualLayout>
                  <c:x val="0.11487346044237978"/>
                  <c:y val="0.244998917267101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10,6 %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51892296204812"/>
                      <c:h val="8.69773361683858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67A-4C0C-96D7-9F280D773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Внесено в Реестр по Ростехнадзору 114198 заключения</c:v>
                </c:pt>
                <c:pt idx="1">
                  <c:v>Внесено Северо-Уральским управлением Ростехнадзора 12159 заключений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114198</c:v>
                </c:pt>
                <c:pt idx="1">
                  <c:v>12159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7A-4C0C-96D7-9F280D77317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370818447073127E-2"/>
          <c:y val="0.67943376812950806"/>
          <c:w val="0.87493582584391216"/>
          <c:h val="0.29456890306346051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08460-118E-474A-A5A6-743C7400F18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A8701C4-E1CC-46A2-87AC-768D7F7C1BE2}">
      <dgm:prSet phldrT="[Текст]" custT="1"/>
      <dgm:spPr>
        <a:solidFill>
          <a:schemeClr val="accent6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sz="2000" dirty="0" err="1">
              <a:latin typeface="+mj-lt"/>
            </a:rPr>
            <a:t>Нефтегазодобыча</a:t>
          </a:r>
          <a:r>
            <a:rPr lang="ru-RU" sz="2000" dirty="0">
              <a:latin typeface="+mj-lt"/>
            </a:rPr>
            <a:t> и </a:t>
          </a:r>
          <a:r>
            <a:rPr lang="ru-RU" sz="2000" dirty="0" err="1">
              <a:latin typeface="+mj-lt"/>
            </a:rPr>
            <a:t>газопереработка</a:t>
          </a:r>
          <a:endParaRPr lang="ru-RU" sz="2000" dirty="0">
            <a:latin typeface="+mj-lt"/>
          </a:endParaRPr>
        </a:p>
      </dgm:t>
    </dgm:pt>
    <dgm:pt modelId="{BD7FAEDD-61D5-4293-B7A1-17EF8CE87940}" type="parTrans" cxnId="{49FE243E-E05A-49EB-9B5F-E8B4D3FFE6E9}">
      <dgm:prSet custT="1"/>
      <dgm:spPr/>
      <dgm:t>
        <a:bodyPr/>
        <a:lstStyle/>
        <a:p>
          <a:endParaRPr lang="ru-RU" sz="2000" dirty="0">
            <a:latin typeface="+mj-lt"/>
          </a:endParaRPr>
        </a:p>
      </dgm:t>
    </dgm:pt>
    <dgm:pt modelId="{E1CDB59C-51E7-44F4-9AE8-DCEBC0B12575}" type="sibTrans" cxnId="{49FE243E-E05A-49EB-9B5F-E8B4D3FFE6E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4D43DBEB-7324-4673-B08E-B1021752FBD5}">
      <dgm:prSet phldrT="[Текст]" custT="1"/>
      <dgm:spPr>
        <a:solidFill>
          <a:schemeClr val="accent6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sz="2000" dirty="0">
              <a:latin typeface="+mj-lt"/>
            </a:rPr>
            <a:t>Маркшейдерия и безопасность недропользования</a:t>
          </a:r>
        </a:p>
      </dgm:t>
    </dgm:pt>
    <dgm:pt modelId="{E1182598-54B3-47DF-AD98-006262289C0B}" type="parTrans" cxnId="{567E8EE7-C49C-4155-B32B-F7401879C7BD}">
      <dgm:prSet custT="1"/>
      <dgm:spPr/>
      <dgm:t>
        <a:bodyPr/>
        <a:lstStyle/>
        <a:p>
          <a:endParaRPr lang="ru-RU" sz="2000" dirty="0">
            <a:latin typeface="+mj-lt"/>
          </a:endParaRPr>
        </a:p>
      </dgm:t>
    </dgm:pt>
    <dgm:pt modelId="{F25B8C2F-85E7-40A7-92D2-B73E135F0F98}" type="sibTrans" cxnId="{567E8EE7-C49C-4155-B32B-F7401879C7B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322890F4-8775-4EE5-BA8F-8BD566B3F96C}">
      <dgm:prSet custT="1"/>
      <dgm:spPr>
        <a:solidFill>
          <a:schemeClr val="accent6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sz="2000" dirty="0">
              <a:latin typeface="+mj-lt"/>
            </a:rPr>
            <a:t>Нефтехимическая и нефтеперерабатывающая промышленность</a:t>
          </a:r>
        </a:p>
      </dgm:t>
    </dgm:pt>
    <dgm:pt modelId="{04AD8118-2833-4C2B-8F66-F72B6D25BD88}" type="parTrans" cxnId="{0B2D5A6B-79F3-4A01-8BFD-C8CDE70651CA}">
      <dgm:prSet custT="1"/>
      <dgm:spPr/>
      <dgm:t>
        <a:bodyPr/>
        <a:lstStyle/>
        <a:p>
          <a:endParaRPr lang="ru-RU" sz="2000" dirty="0">
            <a:latin typeface="+mj-lt"/>
          </a:endParaRPr>
        </a:p>
      </dgm:t>
    </dgm:pt>
    <dgm:pt modelId="{99763C9A-28F0-4400-8C6C-3C632AF36CE6}" type="sibTrans" cxnId="{0B2D5A6B-79F3-4A01-8BFD-C8CDE70651CA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2D257E7D-70E2-43C9-9608-173EFB5CA9C3}">
      <dgm:prSet custT="1"/>
      <dgm:spPr>
        <a:solidFill>
          <a:schemeClr val="accent6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+mj-lt"/>
            </a:rPr>
            <a:t>Газораспределение и </a:t>
          </a:r>
          <a:r>
            <a:rPr lang="ru-RU" sz="2000" dirty="0" err="1">
              <a:latin typeface="+mj-lt"/>
            </a:rPr>
            <a:t>газопотребление</a:t>
          </a:r>
          <a:endParaRPr lang="ru-RU" sz="2000" dirty="0">
            <a:latin typeface="+mj-lt"/>
          </a:endParaRPr>
        </a:p>
      </dgm:t>
    </dgm:pt>
    <dgm:pt modelId="{0A991C61-058E-48CC-9F5C-9D312685C388}" type="parTrans" cxnId="{599EFDC0-BE48-4E09-97FD-3A59BDB9290D}">
      <dgm:prSet custT="1"/>
      <dgm:spPr/>
      <dgm:t>
        <a:bodyPr/>
        <a:lstStyle/>
        <a:p>
          <a:endParaRPr lang="ru-RU" sz="2000" dirty="0">
            <a:latin typeface="+mj-lt"/>
          </a:endParaRPr>
        </a:p>
      </dgm:t>
    </dgm:pt>
    <dgm:pt modelId="{DEE72639-D9B0-498D-948C-C7A51B7BA06A}" type="sibTrans" cxnId="{599EFDC0-BE48-4E09-97FD-3A59BDB9290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FCC7A60-29B2-428F-9814-571EA09246C1}">
      <dgm:prSet phldrT="[Текст]" custT="1"/>
      <dgm:spPr>
        <a:solidFill>
          <a:schemeClr val="accent6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sz="2800" baseline="0" dirty="0">
              <a:latin typeface="+mj-lt"/>
            </a:rPr>
            <a:t>Федеральный государственный надзор в области промышленной безопасности</a:t>
          </a:r>
        </a:p>
      </dgm:t>
    </dgm:pt>
    <dgm:pt modelId="{5B414E2D-E7AC-44C2-87B8-C8C35E05FB4C}" type="sibTrans" cxnId="{2822714B-FB01-407B-A157-2DE082A292C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6BF5F14-D3BD-4C03-A1D5-CBD134030A69}" type="parTrans" cxnId="{2822714B-FB01-407B-A157-2DE082A292C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95DBF3C-C32D-4252-A11A-0979D58FBED5}">
      <dgm:prSet phldrT="[Текст]" custT="1"/>
      <dgm:spPr>
        <a:solidFill>
          <a:schemeClr val="accent6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sz="2000" dirty="0">
              <a:latin typeface="+mj-lt"/>
            </a:rPr>
            <a:t>Магистральный трубопроводный транспорт и подземное хранение газа</a:t>
          </a:r>
        </a:p>
      </dgm:t>
    </dgm:pt>
    <dgm:pt modelId="{B615EA98-C668-46A9-9FD1-10AB6A9FBDE7}" type="parTrans" cxnId="{0396EFF9-9E8B-4AEF-9FD9-FEBD417DA187}">
      <dgm:prSet/>
      <dgm:spPr/>
      <dgm:t>
        <a:bodyPr/>
        <a:lstStyle/>
        <a:p>
          <a:endParaRPr lang="ru-RU"/>
        </a:p>
      </dgm:t>
    </dgm:pt>
    <dgm:pt modelId="{ABEF6B4E-E08D-44FC-ABE9-1AE6D8CDDF18}" type="sibTrans" cxnId="{0396EFF9-9E8B-4AEF-9FD9-FEBD417DA187}">
      <dgm:prSet/>
      <dgm:spPr/>
      <dgm:t>
        <a:bodyPr/>
        <a:lstStyle/>
        <a:p>
          <a:endParaRPr lang="ru-RU"/>
        </a:p>
      </dgm:t>
    </dgm:pt>
    <dgm:pt modelId="{B687D97B-FB6B-4547-A22F-A7B3BE372B4C}" type="pres">
      <dgm:prSet presAssocID="{3DF08460-118E-474A-A5A6-743C7400F1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FC9865-F12B-4E57-8ABC-63CA0A923E50}" type="pres">
      <dgm:prSet presAssocID="{AFCC7A60-29B2-428F-9814-571EA09246C1}" presName="root1" presStyleCnt="0"/>
      <dgm:spPr/>
    </dgm:pt>
    <dgm:pt modelId="{129DCBA1-373F-4151-AB2B-339E1B38E0CE}" type="pres">
      <dgm:prSet presAssocID="{AFCC7A60-29B2-428F-9814-571EA09246C1}" presName="LevelOneTextNode" presStyleLbl="node0" presStyleIdx="0" presStyleCnt="1" custScaleX="148477" custScaleY="114031" custLinFactX="-100000" custLinFactNeighborX="-122580" custLinFactNeighborY="1505">
        <dgm:presLayoutVars>
          <dgm:chPref val="3"/>
        </dgm:presLayoutVars>
      </dgm:prSet>
      <dgm:spPr/>
    </dgm:pt>
    <dgm:pt modelId="{D0A24527-A0E4-486B-A2B4-53BA8BE7E2C9}" type="pres">
      <dgm:prSet presAssocID="{AFCC7A60-29B2-428F-9814-571EA09246C1}" presName="level2hierChild" presStyleCnt="0"/>
      <dgm:spPr/>
    </dgm:pt>
    <dgm:pt modelId="{7B8B15E9-1836-4A88-B6AE-31B417C69F70}" type="pres">
      <dgm:prSet presAssocID="{BD7FAEDD-61D5-4293-B7A1-17EF8CE87940}" presName="conn2-1" presStyleLbl="parChTrans1D2" presStyleIdx="0" presStyleCnt="5"/>
      <dgm:spPr/>
    </dgm:pt>
    <dgm:pt modelId="{32F4B22C-A1F4-468F-AFD0-11AA0E6925A6}" type="pres">
      <dgm:prSet presAssocID="{BD7FAEDD-61D5-4293-B7A1-17EF8CE87940}" presName="connTx" presStyleLbl="parChTrans1D2" presStyleIdx="0" presStyleCnt="5"/>
      <dgm:spPr/>
    </dgm:pt>
    <dgm:pt modelId="{C25EB015-1E31-4CBC-A1F6-0DB6AEDC4031}" type="pres">
      <dgm:prSet presAssocID="{BA8701C4-E1CC-46A2-87AC-768D7F7C1BE2}" presName="root2" presStyleCnt="0"/>
      <dgm:spPr/>
    </dgm:pt>
    <dgm:pt modelId="{DC778D54-2497-4D96-9CDC-FCC968CF5417}" type="pres">
      <dgm:prSet presAssocID="{BA8701C4-E1CC-46A2-87AC-768D7F7C1BE2}" presName="LevelTwoTextNode" presStyleLbl="node2" presStyleIdx="0" presStyleCnt="5" custScaleX="128280" custLinFactNeighborX="-19681" custLinFactNeighborY="-5748">
        <dgm:presLayoutVars>
          <dgm:chPref val="3"/>
        </dgm:presLayoutVars>
      </dgm:prSet>
      <dgm:spPr/>
    </dgm:pt>
    <dgm:pt modelId="{8E92658A-D8D4-49E5-B217-1EB41AFB3DBD}" type="pres">
      <dgm:prSet presAssocID="{BA8701C4-E1CC-46A2-87AC-768D7F7C1BE2}" presName="level3hierChild" presStyleCnt="0"/>
      <dgm:spPr/>
    </dgm:pt>
    <dgm:pt modelId="{6AABC2D8-F94D-47FD-B7C2-AA8060120F61}" type="pres">
      <dgm:prSet presAssocID="{B615EA98-C668-46A9-9FD1-10AB6A9FBDE7}" presName="conn2-1" presStyleLbl="parChTrans1D2" presStyleIdx="1" presStyleCnt="5"/>
      <dgm:spPr/>
    </dgm:pt>
    <dgm:pt modelId="{431B3F41-2BDF-47A4-A040-FA89B4629D2D}" type="pres">
      <dgm:prSet presAssocID="{B615EA98-C668-46A9-9FD1-10AB6A9FBDE7}" presName="connTx" presStyleLbl="parChTrans1D2" presStyleIdx="1" presStyleCnt="5"/>
      <dgm:spPr/>
    </dgm:pt>
    <dgm:pt modelId="{ADBD3B95-21B2-453E-B960-AB8F0F688CB0}" type="pres">
      <dgm:prSet presAssocID="{B95DBF3C-C32D-4252-A11A-0979D58FBED5}" presName="root2" presStyleCnt="0"/>
      <dgm:spPr/>
    </dgm:pt>
    <dgm:pt modelId="{BD2AE641-8AE4-42FA-8C3D-7CD5E72CE521}" type="pres">
      <dgm:prSet presAssocID="{B95DBF3C-C32D-4252-A11A-0979D58FBED5}" presName="LevelTwoTextNode" presStyleLbl="node2" presStyleIdx="1" presStyleCnt="5" custScaleX="128280" custLinFactNeighborX="-18654" custLinFactNeighborY="-15505">
        <dgm:presLayoutVars>
          <dgm:chPref val="3"/>
        </dgm:presLayoutVars>
      </dgm:prSet>
      <dgm:spPr/>
    </dgm:pt>
    <dgm:pt modelId="{F12B79F0-14C8-445E-809A-E615ACC8E7DE}" type="pres">
      <dgm:prSet presAssocID="{B95DBF3C-C32D-4252-A11A-0979D58FBED5}" presName="level3hierChild" presStyleCnt="0"/>
      <dgm:spPr/>
    </dgm:pt>
    <dgm:pt modelId="{35DCB763-66D8-4EB1-8E15-FEC5BB22B1AB}" type="pres">
      <dgm:prSet presAssocID="{E1182598-54B3-47DF-AD98-006262289C0B}" presName="conn2-1" presStyleLbl="parChTrans1D2" presStyleIdx="2" presStyleCnt="5"/>
      <dgm:spPr/>
    </dgm:pt>
    <dgm:pt modelId="{02E683EB-3130-4F5D-A0F0-575930F96B38}" type="pres">
      <dgm:prSet presAssocID="{E1182598-54B3-47DF-AD98-006262289C0B}" presName="connTx" presStyleLbl="parChTrans1D2" presStyleIdx="2" presStyleCnt="5"/>
      <dgm:spPr/>
    </dgm:pt>
    <dgm:pt modelId="{202BF0F1-1D79-44DF-AF53-9D11299DE434}" type="pres">
      <dgm:prSet presAssocID="{4D43DBEB-7324-4673-B08E-B1021752FBD5}" presName="root2" presStyleCnt="0"/>
      <dgm:spPr/>
    </dgm:pt>
    <dgm:pt modelId="{F2CC8182-294B-412D-95AF-BC3551B632A5}" type="pres">
      <dgm:prSet presAssocID="{4D43DBEB-7324-4673-B08E-B1021752FBD5}" presName="LevelTwoTextNode" presStyleLbl="node2" presStyleIdx="2" presStyleCnt="5" custScaleX="127412" custLinFactNeighborX="-18535" custLinFactNeighborY="-26748">
        <dgm:presLayoutVars>
          <dgm:chPref val="3"/>
        </dgm:presLayoutVars>
      </dgm:prSet>
      <dgm:spPr/>
    </dgm:pt>
    <dgm:pt modelId="{99A690DD-079D-46E2-8DAA-AE560C6172DE}" type="pres">
      <dgm:prSet presAssocID="{4D43DBEB-7324-4673-B08E-B1021752FBD5}" presName="level3hierChild" presStyleCnt="0"/>
      <dgm:spPr/>
    </dgm:pt>
    <dgm:pt modelId="{1539B166-02F8-4AB1-B9D2-2BB595BC8B05}" type="pres">
      <dgm:prSet presAssocID="{04AD8118-2833-4C2B-8F66-F72B6D25BD88}" presName="conn2-1" presStyleLbl="parChTrans1D2" presStyleIdx="3" presStyleCnt="5"/>
      <dgm:spPr/>
    </dgm:pt>
    <dgm:pt modelId="{171D2134-92F1-49D3-9CA0-863AB22918EC}" type="pres">
      <dgm:prSet presAssocID="{04AD8118-2833-4C2B-8F66-F72B6D25BD88}" presName="connTx" presStyleLbl="parChTrans1D2" presStyleIdx="3" presStyleCnt="5"/>
      <dgm:spPr/>
    </dgm:pt>
    <dgm:pt modelId="{6646ABBD-EBC6-4A15-A5CD-A0E9904FC43B}" type="pres">
      <dgm:prSet presAssocID="{322890F4-8775-4EE5-BA8F-8BD566B3F96C}" presName="root2" presStyleCnt="0"/>
      <dgm:spPr/>
    </dgm:pt>
    <dgm:pt modelId="{A034BE9F-FD2D-46C0-9EE4-9744C3372DDB}" type="pres">
      <dgm:prSet presAssocID="{322890F4-8775-4EE5-BA8F-8BD566B3F96C}" presName="LevelTwoTextNode" presStyleLbl="node2" presStyleIdx="3" presStyleCnt="5" custScaleX="128280" custLinFactNeighborX="-17542" custLinFactNeighborY="-39122">
        <dgm:presLayoutVars>
          <dgm:chPref val="3"/>
        </dgm:presLayoutVars>
      </dgm:prSet>
      <dgm:spPr/>
    </dgm:pt>
    <dgm:pt modelId="{4321358D-270F-4FE9-8CFA-937343698108}" type="pres">
      <dgm:prSet presAssocID="{322890F4-8775-4EE5-BA8F-8BD566B3F96C}" presName="level3hierChild" presStyleCnt="0"/>
      <dgm:spPr/>
    </dgm:pt>
    <dgm:pt modelId="{85BDC385-922E-4127-8124-2CF39AC7E334}" type="pres">
      <dgm:prSet presAssocID="{0A991C61-058E-48CC-9F5C-9D312685C388}" presName="conn2-1" presStyleLbl="parChTrans1D2" presStyleIdx="4" presStyleCnt="5"/>
      <dgm:spPr/>
    </dgm:pt>
    <dgm:pt modelId="{94D87F8F-8DDB-418A-AAE6-7F7180CB24D7}" type="pres">
      <dgm:prSet presAssocID="{0A991C61-058E-48CC-9F5C-9D312685C388}" presName="connTx" presStyleLbl="parChTrans1D2" presStyleIdx="4" presStyleCnt="5"/>
      <dgm:spPr/>
    </dgm:pt>
    <dgm:pt modelId="{88479402-4AEB-4F52-AD60-84A506919526}" type="pres">
      <dgm:prSet presAssocID="{2D257E7D-70E2-43C9-9608-173EFB5CA9C3}" presName="root2" presStyleCnt="0"/>
      <dgm:spPr/>
    </dgm:pt>
    <dgm:pt modelId="{C0216BDD-C184-458B-A054-A04CF7704D99}" type="pres">
      <dgm:prSet presAssocID="{2D257E7D-70E2-43C9-9608-173EFB5CA9C3}" presName="LevelTwoTextNode" presStyleLbl="node2" presStyleIdx="4" presStyleCnt="5" custScaleX="128281" custScaleY="73320" custLinFactNeighborX="-17259" custLinFactNeighborY="-56099">
        <dgm:presLayoutVars>
          <dgm:chPref val="3"/>
        </dgm:presLayoutVars>
      </dgm:prSet>
      <dgm:spPr/>
    </dgm:pt>
    <dgm:pt modelId="{1E0B888F-3358-4832-84B6-564CE39BAF1C}" type="pres">
      <dgm:prSet presAssocID="{2D257E7D-70E2-43C9-9608-173EFB5CA9C3}" presName="level3hierChild" presStyleCnt="0"/>
      <dgm:spPr/>
    </dgm:pt>
  </dgm:ptLst>
  <dgm:cxnLst>
    <dgm:cxn modelId="{5DF85904-ECE1-48EC-9E56-60E3909599B7}" type="presOf" srcId="{BD7FAEDD-61D5-4293-B7A1-17EF8CE87940}" destId="{7B8B15E9-1836-4A88-B6AE-31B417C69F70}" srcOrd="0" destOrd="0" presId="urn:microsoft.com/office/officeart/2008/layout/HorizontalMultiLevelHierarchy"/>
    <dgm:cxn modelId="{49FE243E-E05A-49EB-9B5F-E8B4D3FFE6E9}" srcId="{AFCC7A60-29B2-428F-9814-571EA09246C1}" destId="{BA8701C4-E1CC-46A2-87AC-768D7F7C1BE2}" srcOrd="0" destOrd="0" parTransId="{BD7FAEDD-61D5-4293-B7A1-17EF8CE87940}" sibTransId="{E1CDB59C-51E7-44F4-9AE8-DCEBC0B12575}"/>
    <dgm:cxn modelId="{67AC045F-E3B7-4449-AB35-407CD9DD197C}" type="presOf" srcId="{E1182598-54B3-47DF-AD98-006262289C0B}" destId="{35DCB763-66D8-4EB1-8E15-FEC5BB22B1AB}" srcOrd="0" destOrd="0" presId="urn:microsoft.com/office/officeart/2008/layout/HorizontalMultiLevelHierarchy"/>
    <dgm:cxn modelId="{8E79CC67-9D5E-460D-9729-97F531E94D61}" type="presOf" srcId="{AFCC7A60-29B2-428F-9814-571EA09246C1}" destId="{129DCBA1-373F-4151-AB2B-339E1B38E0CE}" srcOrd="0" destOrd="0" presId="urn:microsoft.com/office/officeart/2008/layout/HorizontalMultiLevelHierarchy"/>
    <dgm:cxn modelId="{2822714B-FB01-407B-A157-2DE082A292C4}" srcId="{3DF08460-118E-474A-A5A6-743C7400F18E}" destId="{AFCC7A60-29B2-428F-9814-571EA09246C1}" srcOrd="0" destOrd="0" parTransId="{B6BF5F14-D3BD-4C03-A1D5-CBD134030A69}" sibTransId="{5B414E2D-E7AC-44C2-87B8-C8C35E05FB4C}"/>
    <dgm:cxn modelId="{0B2D5A6B-79F3-4A01-8BFD-C8CDE70651CA}" srcId="{AFCC7A60-29B2-428F-9814-571EA09246C1}" destId="{322890F4-8775-4EE5-BA8F-8BD566B3F96C}" srcOrd="3" destOrd="0" parTransId="{04AD8118-2833-4C2B-8F66-F72B6D25BD88}" sibTransId="{99763C9A-28F0-4400-8C6C-3C632AF36CE6}"/>
    <dgm:cxn modelId="{95DF7E6C-7394-42D7-A825-E00CFB7673E1}" type="presOf" srcId="{3DF08460-118E-474A-A5A6-743C7400F18E}" destId="{B687D97B-FB6B-4547-A22F-A7B3BE372B4C}" srcOrd="0" destOrd="0" presId="urn:microsoft.com/office/officeart/2008/layout/HorizontalMultiLevelHierarchy"/>
    <dgm:cxn modelId="{7CD19C4E-0C82-4AA4-9919-8151ECCC5AA4}" type="presOf" srcId="{BD7FAEDD-61D5-4293-B7A1-17EF8CE87940}" destId="{32F4B22C-A1F4-468F-AFD0-11AA0E6925A6}" srcOrd="1" destOrd="0" presId="urn:microsoft.com/office/officeart/2008/layout/HorizontalMultiLevelHierarchy"/>
    <dgm:cxn modelId="{BD53E36F-0C18-4C1E-BACE-6398464F13BE}" type="presOf" srcId="{E1182598-54B3-47DF-AD98-006262289C0B}" destId="{02E683EB-3130-4F5D-A0F0-575930F96B38}" srcOrd="1" destOrd="0" presId="urn:microsoft.com/office/officeart/2008/layout/HorizontalMultiLevelHierarchy"/>
    <dgm:cxn modelId="{68F3717E-0C52-48E2-AA7D-4A6D8044879E}" type="presOf" srcId="{2D257E7D-70E2-43C9-9608-173EFB5CA9C3}" destId="{C0216BDD-C184-458B-A054-A04CF7704D99}" srcOrd="0" destOrd="0" presId="urn:microsoft.com/office/officeart/2008/layout/HorizontalMultiLevelHierarchy"/>
    <dgm:cxn modelId="{34269998-6F28-4924-ACDD-118E7F6529B2}" type="presOf" srcId="{0A991C61-058E-48CC-9F5C-9D312685C388}" destId="{94D87F8F-8DDB-418A-AAE6-7F7180CB24D7}" srcOrd="1" destOrd="0" presId="urn:microsoft.com/office/officeart/2008/layout/HorizontalMultiLevelHierarchy"/>
    <dgm:cxn modelId="{A00911B0-BE56-4A14-A703-34EC4EC25101}" type="presOf" srcId="{04AD8118-2833-4C2B-8F66-F72B6D25BD88}" destId="{1539B166-02F8-4AB1-B9D2-2BB595BC8B05}" srcOrd="0" destOrd="0" presId="urn:microsoft.com/office/officeart/2008/layout/HorizontalMultiLevelHierarchy"/>
    <dgm:cxn modelId="{19A5D4B1-12B8-441D-A932-15F0EA42E112}" type="presOf" srcId="{0A991C61-058E-48CC-9F5C-9D312685C388}" destId="{85BDC385-922E-4127-8124-2CF39AC7E334}" srcOrd="0" destOrd="0" presId="urn:microsoft.com/office/officeart/2008/layout/HorizontalMultiLevelHierarchy"/>
    <dgm:cxn modelId="{23AE80B2-5DB2-46A6-AC6F-6CFDC0C87BF6}" type="presOf" srcId="{B95DBF3C-C32D-4252-A11A-0979D58FBED5}" destId="{BD2AE641-8AE4-42FA-8C3D-7CD5E72CE521}" srcOrd="0" destOrd="0" presId="urn:microsoft.com/office/officeart/2008/layout/HorizontalMultiLevelHierarchy"/>
    <dgm:cxn modelId="{599EFDC0-BE48-4E09-97FD-3A59BDB9290D}" srcId="{AFCC7A60-29B2-428F-9814-571EA09246C1}" destId="{2D257E7D-70E2-43C9-9608-173EFB5CA9C3}" srcOrd="4" destOrd="0" parTransId="{0A991C61-058E-48CC-9F5C-9D312685C388}" sibTransId="{DEE72639-D9B0-498D-948C-C7A51B7BA06A}"/>
    <dgm:cxn modelId="{072824CC-CA24-4769-8FD8-C44DB8BCEC8A}" type="presOf" srcId="{B615EA98-C668-46A9-9FD1-10AB6A9FBDE7}" destId="{431B3F41-2BDF-47A4-A040-FA89B4629D2D}" srcOrd="1" destOrd="0" presId="urn:microsoft.com/office/officeart/2008/layout/HorizontalMultiLevelHierarchy"/>
    <dgm:cxn modelId="{D0F17BCD-FA50-4D47-879E-4BAAF49FF204}" type="presOf" srcId="{4D43DBEB-7324-4673-B08E-B1021752FBD5}" destId="{F2CC8182-294B-412D-95AF-BC3551B632A5}" srcOrd="0" destOrd="0" presId="urn:microsoft.com/office/officeart/2008/layout/HorizontalMultiLevelHierarchy"/>
    <dgm:cxn modelId="{F04CEBCF-ECB1-4CB6-A3B4-BAF7DBF3B1DD}" type="presOf" srcId="{04AD8118-2833-4C2B-8F66-F72B6D25BD88}" destId="{171D2134-92F1-49D3-9CA0-863AB22918EC}" srcOrd="1" destOrd="0" presId="urn:microsoft.com/office/officeart/2008/layout/HorizontalMultiLevelHierarchy"/>
    <dgm:cxn modelId="{66E69FD6-C70F-4D51-8B8B-3B7CC660C48F}" type="presOf" srcId="{BA8701C4-E1CC-46A2-87AC-768D7F7C1BE2}" destId="{DC778D54-2497-4D96-9CDC-FCC968CF5417}" srcOrd="0" destOrd="0" presId="urn:microsoft.com/office/officeart/2008/layout/HorizontalMultiLevelHierarchy"/>
    <dgm:cxn modelId="{567E8EE7-C49C-4155-B32B-F7401879C7BD}" srcId="{AFCC7A60-29B2-428F-9814-571EA09246C1}" destId="{4D43DBEB-7324-4673-B08E-B1021752FBD5}" srcOrd="2" destOrd="0" parTransId="{E1182598-54B3-47DF-AD98-006262289C0B}" sibTransId="{F25B8C2F-85E7-40A7-92D2-B73E135F0F98}"/>
    <dgm:cxn modelId="{7EFB9FEB-999E-404C-9043-1A2E8F142E8C}" type="presOf" srcId="{B615EA98-C668-46A9-9FD1-10AB6A9FBDE7}" destId="{6AABC2D8-F94D-47FD-B7C2-AA8060120F61}" srcOrd="0" destOrd="0" presId="urn:microsoft.com/office/officeart/2008/layout/HorizontalMultiLevelHierarchy"/>
    <dgm:cxn modelId="{DE8DE9F5-BEC2-4D41-A595-480B25A7EEE5}" type="presOf" srcId="{322890F4-8775-4EE5-BA8F-8BD566B3F96C}" destId="{A034BE9F-FD2D-46C0-9EE4-9744C3372DDB}" srcOrd="0" destOrd="0" presId="urn:microsoft.com/office/officeart/2008/layout/HorizontalMultiLevelHierarchy"/>
    <dgm:cxn modelId="{0396EFF9-9E8B-4AEF-9FD9-FEBD417DA187}" srcId="{AFCC7A60-29B2-428F-9814-571EA09246C1}" destId="{B95DBF3C-C32D-4252-A11A-0979D58FBED5}" srcOrd="1" destOrd="0" parTransId="{B615EA98-C668-46A9-9FD1-10AB6A9FBDE7}" sibTransId="{ABEF6B4E-E08D-44FC-ABE9-1AE6D8CDDF18}"/>
    <dgm:cxn modelId="{49EAC2AC-0E1D-463D-86E8-3ED647FF8D83}" type="presParOf" srcId="{B687D97B-FB6B-4547-A22F-A7B3BE372B4C}" destId="{64FC9865-F12B-4E57-8ABC-63CA0A923E50}" srcOrd="0" destOrd="0" presId="urn:microsoft.com/office/officeart/2008/layout/HorizontalMultiLevelHierarchy"/>
    <dgm:cxn modelId="{AEAB6004-53D8-4B89-9131-4A00E714EA84}" type="presParOf" srcId="{64FC9865-F12B-4E57-8ABC-63CA0A923E50}" destId="{129DCBA1-373F-4151-AB2B-339E1B38E0CE}" srcOrd="0" destOrd="0" presId="urn:microsoft.com/office/officeart/2008/layout/HorizontalMultiLevelHierarchy"/>
    <dgm:cxn modelId="{D6D175E4-BBC1-4828-AF9D-B3A7DCE6387B}" type="presParOf" srcId="{64FC9865-F12B-4E57-8ABC-63CA0A923E50}" destId="{D0A24527-A0E4-486B-A2B4-53BA8BE7E2C9}" srcOrd="1" destOrd="0" presId="urn:microsoft.com/office/officeart/2008/layout/HorizontalMultiLevelHierarchy"/>
    <dgm:cxn modelId="{A9035518-6EF8-43E3-BFA1-F958FAEB23E6}" type="presParOf" srcId="{D0A24527-A0E4-486B-A2B4-53BA8BE7E2C9}" destId="{7B8B15E9-1836-4A88-B6AE-31B417C69F70}" srcOrd="0" destOrd="0" presId="urn:microsoft.com/office/officeart/2008/layout/HorizontalMultiLevelHierarchy"/>
    <dgm:cxn modelId="{E257D800-A6DB-4503-89F4-5B952BE904E7}" type="presParOf" srcId="{7B8B15E9-1836-4A88-B6AE-31B417C69F70}" destId="{32F4B22C-A1F4-468F-AFD0-11AA0E6925A6}" srcOrd="0" destOrd="0" presId="urn:microsoft.com/office/officeart/2008/layout/HorizontalMultiLevelHierarchy"/>
    <dgm:cxn modelId="{8B657AAE-2277-4F26-89DE-152BE9FEFFEE}" type="presParOf" srcId="{D0A24527-A0E4-486B-A2B4-53BA8BE7E2C9}" destId="{C25EB015-1E31-4CBC-A1F6-0DB6AEDC4031}" srcOrd="1" destOrd="0" presId="urn:microsoft.com/office/officeart/2008/layout/HorizontalMultiLevelHierarchy"/>
    <dgm:cxn modelId="{4BFA1617-6307-4182-A040-952EC73E75F1}" type="presParOf" srcId="{C25EB015-1E31-4CBC-A1F6-0DB6AEDC4031}" destId="{DC778D54-2497-4D96-9CDC-FCC968CF5417}" srcOrd="0" destOrd="0" presId="urn:microsoft.com/office/officeart/2008/layout/HorizontalMultiLevelHierarchy"/>
    <dgm:cxn modelId="{8F0FA8C5-EFCB-470C-A37B-9851B9FA222B}" type="presParOf" srcId="{C25EB015-1E31-4CBC-A1F6-0DB6AEDC4031}" destId="{8E92658A-D8D4-49E5-B217-1EB41AFB3DBD}" srcOrd="1" destOrd="0" presId="urn:microsoft.com/office/officeart/2008/layout/HorizontalMultiLevelHierarchy"/>
    <dgm:cxn modelId="{EC5D9324-ABA6-4ACF-8E97-5D4BA40233A4}" type="presParOf" srcId="{D0A24527-A0E4-486B-A2B4-53BA8BE7E2C9}" destId="{6AABC2D8-F94D-47FD-B7C2-AA8060120F61}" srcOrd="2" destOrd="0" presId="urn:microsoft.com/office/officeart/2008/layout/HorizontalMultiLevelHierarchy"/>
    <dgm:cxn modelId="{039E8CBD-8ABB-4CA7-998E-78CD55AA472E}" type="presParOf" srcId="{6AABC2D8-F94D-47FD-B7C2-AA8060120F61}" destId="{431B3F41-2BDF-47A4-A040-FA89B4629D2D}" srcOrd="0" destOrd="0" presId="urn:microsoft.com/office/officeart/2008/layout/HorizontalMultiLevelHierarchy"/>
    <dgm:cxn modelId="{FBB0B5A0-2E83-4AF5-9632-CC74C9BAEDC8}" type="presParOf" srcId="{D0A24527-A0E4-486B-A2B4-53BA8BE7E2C9}" destId="{ADBD3B95-21B2-453E-B960-AB8F0F688CB0}" srcOrd="3" destOrd="0" presId="urn:microsoft.com/office/officeart/2008/layout/HorizontalMultiLevelHierarchy"/>
    <dgm:cxn modelId="{AA6FBCE6-722C-41AB-996C-DEB4020EDA3F}" type="presParOf" srcId="{ADBD3B95-21B2-453E-B960-AB8F0F688CB0}" destId="{BD2AE641-8AE4-42FA-8C3D-7CD5E72CE521}" srcOrd="0" destOrd="0" presId="urn:microsoft.com/office/officeart/2008/layout/HorizontalMultiLevelHierarchy"/>
    <dgm:cxn modelId="{5711BDB9-FF9D-4882-B1B0-5512D4FFD087}" type="presParOf" srcId="{ADBD3B95-21B2-453E-B960-AB8F0F688CB0}" destId="{F12B79F0-14C8-445E-809A-E615ACC8E7DE}" srcOrd="1" destOrd="0" presId="urn:microsoft.com/office/officeart/2008/layout/HorizontalMultiLevelHierarchy"/>
    <dgm:cxn modelId="{8BF47867-BADC-4D03-9E8E-BB969CD2793B}" type="presParOf" srcId="{D0A24527-A0E4-486B-A2B4-53BA8BE7E2C9}" destId="{35DCB763-66D8-4EB1-8E15-FEC5BB22B1AB}" srcOrd="4" destOrd="0" presId="urn:microsoft.com/office/officeart/2008/layout/HorizontalMultiLevelHierarchy"/>
    <dgm:cxn modelId="{983C5560-B507-4998-8051-7190827EA771}" type="presParOf" srcId="{35DCB763-66D8-4EB1-8E15-FEC5BB22B1AB}" destId="{02E683EB-3130-4F5D-A0F0-575930F96B38}" srcOrd="0" destOrd="0" presId="urn:microsoft.com/office/officeart/2008/layout/HorizontalMultiLevelHierarchy"/>
    <dgm:cxn modelId="{57793F38-5C86-4626-86FB-9816A32E4A9B}" type="presParOf" srcId="{D0A24527-A0E4-486B-A2B4-53BA8BE7E2C9}" destId="{202BF0F1-1D79-44DF-AF53-9D11299DE434}" srcOrd="5" destOrd="0" presId="urn:microsoft.com/office/officeart/2008/layout/HorizontalMultiLevelHierarchy"/>
    <dgm:cxn modelId="{2524B584-599A-417E-B011-3B9862C6ECD9}" type="presParOf" srcId="{202BF0F1-1D79-44DF-AF53-9D11299DE434}" destId="{F2CC8182-294B-412D-95AF-BC3551B632A5}" srcOrd="0" destOrd="0" presId="urn:microsoft.com/office/officeart/2008/layout/HorizontalMultiLevelHierarchy"/>
    <dgm:cxn modelId="{C80EA19D-C08C-45C4-9E5A-C742602EE63F}" type="presParOf" srcId="{202BF0F1-1D79-44DF-AF53-9D11299DE434}" destId="{99A690DD-079D-46E2-8DAA-AE560C6172DE}" srcOrd="1" destOrd="0" presId="urn:microsoft.com/office/officeart/2008/layout/HorizontalMultiLevelHierarchy"/>
    <dgm:cxn modelId="{01BCE1D5-75B2-418A-9A52-01630B88098C}" type="presParOf" srcId="{D0A24527-A0E4-486B-A2B4-53BA8BE7E2C9}" destId="{1539B166-02F8-4AB1-B9D2-2BB595BC8B05}" srcOrd="6" destOrd="0" presId="urn:microsoft.com/office/officeart/2008/layout/HorizontalMultiLevelHierarchy"/>
    <dgm:cxn modelId="{D6DE7585-BDA1-4DBF-86C6-969BD5E4D80A}" type="presParOf" srcId="{1539B166-02F8-4AB1-B9D2-2BB595BC8B05}" destId="{171D2134-92F1-49D3-9CA0-863AB22918EC}" srcOrd="0" destOrd="0" presId="urn:microsoft.com/office/officeart/2008/layout/HorizontalMultiLevelHierarchy"/>
    <dgm:cxn modelId="{7BBC0EB0-2890-4DEC-A2F0-EBDF894415A4}" type="presParOf" srcId="{D0A24527-A0E4-486B-A2B4-53BA8BE7E2C9}" destId="{6646ABBD-EBC6-4A15-A5CD-A0E9904FC43B}" srcOrd="7" destOrd="0" presId="urn:microsoft.com/office/officeart/2008/layout/HorizontalMultiLevelHierarchy"/>
    <dgm:cxn modelId="{C02D0330-6EFD-47C1-9F91-280F34321E82}" type="presParOf" srcId="{6646ABBD-EBC6-4A15-A5CD-A0E9904FC43B}" destId="{A034BE9F-FD2D-46C0-9EE4-9744C3372DDB}" srcOrd="0" destOrd="0" presId="urn:microsoft.com/office/officeart/2008/layout/HorizontalMultiLevelHierarchy"/>
    <dgm:cxn modelId="{A540DC8D-D180-47D7-9E05-1517FF995B13}" type="presParOf" srcId="{6646ABBD-EBC6-4A15-A5CD-A0E9904FC43B}" destId="{4321358D-270F-4FE9-8CFA-937343698108}" srcOrd="1" destOrd="0" presId="urn:microsoft.com/office/officeart/2008/layout/HorizontalMultiLevelHierarchy"/>
    <dgm:cxn modelId="{9EA082FB-4520-4760-BCD6-15F79EB8FB62}" type="presParOf" srcId="{D0A24527-A0E4-486B-A2B4-53BA8BE7E2C9}" destId="{85BDC385-922E-4127-8124-2CF39AC7E334}" srcOrd="8" destOrd="0" presId="urn:microsoft.com/office/officeart/2008/layout/HorizontalMultiLevelHierarchy"/>
    <dgm:cxn modelId="{8417C698-1958-4A9B-ABDB-530A9674C4DB}" type="presParOf" srcId="{85BDC385-922E-4127-8124-2CF39AC7E334}" destId="{94D87F8F-8DDB-418A-AAE6-7F7180CB24D7}" srcOrd="0" destOrd="0" presId="urn:microsoft.com/office/officeart/2008/layout/HorizontalMultiLevelHierarchy"/>
    <dgm:cxn modelId="{0913D276-AB43-4C18-9224-017C66FFE1AE}" type="presParOf" srcId="{D0A24527-A0E4-486B-A2B4-53BA8BE7E2C9}" destId="{88479402-4AEB-4F52-AD60-84A506919526}" srcOrd="9" destOrd="0" presId="urn:microsoft.com/office/officeart/2008/layout/HorizontalMultiLevelHierarchy"/>
    <dgm:cxn modelId="{84931689-CC57-44FB-B835-21372CCC1BF3}" type="presParOf" srcId="{88479402-4AEB-4F52-AD60-84A506919526}" destId="{C0216BDD-C184-458B-A054-A04CF7704D99}" srcOrd="0" destOrd="0" presId="urn:microsoft.com/office/officeart/2008/layout/HorizontalMultiLevelHierarchy"/>
    <dgm:cxn modelId="{91DE5A0E-BB82-4035-AAD3-7FBB66C98ABD}" type="presParOf" srcId="{88479402-4AEB-4F52-AD60-84A506919526}" destId="{1E0B888F-3358-4832-84B6-564CE39BAF1C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DC385-922E-4127-8124-2CF39AC7E334}">
      <dsp:nvSpPr>
        <dsp:cNvPr id="0" name=""/>
        <dsp:cNvSpPr/>
      </dsp:nvSpPr>
      <dsp:spPr>
        <a:xfrm>
          <a:off x="1913344" y="2775019"/>
          <a:ext cx="2137274" cy="1786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8637" y="0"/>
              </a:lnTo>
              <a:lnTo>
                <a:pt x="1068637" y="1786893"/>
              </a:lnTo>
              <a:lnTo>
                <a:pt x="2137274" y="1786893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+mj-lt"/>
          </a:endParaRPr>
        </a:p>
      </dsp:txBody>
      <dsp:txXfrm>
        <a:off x="2912335" y="3598820"/>
        <a:ext cx="139292" cy="139292"/>
      </dsp:txXfrm>
    </dsp:sp>
    <dsp:sp modelId="{1539B166-02F8-4AB1-B9D2-2BB595BC8B05}">
      <dsp:nvSpPr>
        <dsp:cNvPr id="0" name=""/>
        <dsp:cNvSpPr/>
      </dsp:nvSpPr>
      <dsp:spPr>
        <a:xfrm>
          <a:off x="1913344" y="2775019"/>
          <a:ext cx="2128707" cy="913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4353" y="0"/>
              </a:lnTo>
              <a:lnTo>
                <a:pt x="1064353" y="913018"/>
              </a:lnTo>
              <a:lnTo>
                <a:pt x="2128707" y="913018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+mj-lt"/>
          </a:endParaRPr>
        </a:p>
      </dsp:txBody>
      <dsp:txXfrm>
        <a:off x="2919791" y="3173622"/>
        <a:ext cx="115812" cy="115812"/>
      </dsp:txXfrm>
    </dsp:sp>
    <dsp:sp modelId="{35DCB763-66D8-4EB1-8E15-FEC5BB22B1AB}">
      <dsp:nvSpPr>
        <dsp:cNvPr id="0" name=""/>
        <dsp:cNvSpPr/>
      </dsp:nvSpPr>
      <dsp:spPr>
        <a:xfrm>
          <a:off x="1913344" y="2648559"/>
          <a:ext cx="2098646" cy="126460"/>
        </a:xfrm>
        <a:custGeom>
          <a:avLst/>
          <a:gdLst/>
          <a:ahLst/>
          <a:cxnLst/>
          <a:rect l="0" t="0" r="0" b="0"/>
          <a:pathLst>
            <a:path>
              <a:moveTo>
                <a:pt x="0" y="126460"/>
              </a:moveTo>
              <a:lnTo>
                <a:pt x="1049323" y="126460"/>
              </a:lnTo>
              <a:lnTo>
                <a:pt x="1049323" y="0"/>
              </a:lnTo>
              <a:lnTo>
                <a:pt x="2098646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+mj-lt"/>
          </a:endParaRPr>
        </a:p>
      </dsp:txBody>
      <dsp:txXfrm>
        <a:off x="2910106" y="2659228"/>
        <a:ext cx="105122" cy="105122"/>
      </dsp:txXfrm>
    </dsp:sp>
    <dsp:sp modelId="{6AABC2D8-F94D-47FD-B7C2-AA8060120F61}">
      <dsp:nvSpPr>
        <dsp:cNvPr id="0" name=""/>
        <dsp:cNvSpPr/>
      </dsp:nvSpPr>
      <dsp:spPr>
        <a:xfrm>
          <a:off x="1913344" y="1598641"/>
          <a:ext cx="2095044" cy="1176378"/>
        </a:xfrm>
        <a:custGeom>
          <a:avLst/>
          <a:gdLst/>
          <a:ahLst/>
          <a:cxnLst/>
          <a:rect l="0" t="0" r="0" b="0"/>
          <a:pathLst>
            <a:path>
              <a:moveTo>
                <a:pt x="0" y="1176378"/>
              </a:moveTo>
              <a:lnTo>
                <a:pt x="1047522" y="1176378"/>
              </a:lnTo>
              <a:lnTo>
                <a:pt x="1047522" y="0"/>
              </a:lnTo>
              <a:lnTo>
                <a:pt x="2095044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900798" y="2126762"/>
        <a:ext cx="120136" cy="120136"/>
      </dsp:txXfrm>
    </dsp:sp>
    <dsp:sp modelId="{7B8B15E9-1836-4A88-B6AE-31B417C69F70}">
      <dsp:nvSpPr>
        <dsp:cNvPr id="0" name=""/>
        <dsp:cNvSpPr/>
      </dsp:nvSpPr>
      <dsp:spPr>
        <a:xfrm>
          <a:off x="1913344" y="535008"/>
          <a:ext cx="2063954" cy="2240010"/>
        </a:xfrm>
        <a:custGeom>
          <a:avLst/>
          <a:gdLst/>
          <a:ahLst/>
          <a:cxnLst/>
          <a:rect l="0" t="0" r="0" b="0"/>
          <a:pathLst>
            <a:path>
              <a:moveTo>
                <a:pt x="0" y="2240010"/>
              </a:moveTo>
              <a:lnTo>
                <a:pt x="1031977" y="2240010"/>
              </a:lnTo>
              <a:lnTo>
                <a:pt x="1031977" y="0"/>
              </a:lnTo>
              <a:lnTo>
                <a:pt x="2063954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+mj-lt"/>
          </a:endParaRPr>
        </a:p>
      </dsp:txBody>
      <dsp:txXfrm>
        <a:off x="2869173" y="1578866"/>
        <a:ext cx="152295" cy="152295"/>
      </dsp:txXfrm>
    </dsp:sp>
    <dsp:sp modelId="{129DCBA1-373F-4151-AB2B-339E1B38E0CE}">
      <dsp:nvSpPr>
        <dsp:cNvPr id="0" name=""/>
        <dsp:cNvSpPr/>
      </dsp:nvSpPr>
      <dsp:spPr>
        <a:xfrm rot="16200000">
          <a:off x="-1541434" y="2089837"/>
          <a:ext cx="5539192" cy="1370365"/>
        </a:xfrm>
        <a:prstGeom prst="rect">
          <a:avLst/>
        </a:prstGeom>
        <a:solidFill>
          <a:schemeClr val="accent6">
            <a:hueOff val="0"/>
            <a:satOff val="0"/>
            <a:lumOff val="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baseline="0" dirty="0">
              <a:latin typeface="+mj-lt"/>
            </a:rPr>
            <a:t>Федеральный государственный надзор в области промышленной безопасности</a:t>
          </a:r>
        </a:p>
      </dsp:txBody>
      <dsp:txXfrm>
        <a:off x="-1541434" y="2089837"/>
        <a:ext cx="5539192" cy="1370365"/>
      </dsp:txXfrm>
    </dsp:sp>
    <dsp:sp modelId="{DC778D54-2497-4D96-9CDC-FCC968CF5417}">
      <dsp:nvSpPr>
        <dsp:cNvPr id="0" name=""/>
        <dsp:cNvSpPr/>
      </dsp:nvSpPr>
      <dsp:spPr>
        <a:xfrm>
          <a:off x="3977298" y="73534"/>
          <a:ext cx="3883380" cy="922947"/>
        </a:xfrm>
        <a:prstGeom prst="rect">
          <a:avLst/>
        </a:prstGeom>
        <a:solidFill>
          <a:schemeClr val="accent6">
            <a:hueOff val="0"/>
            <a:satOff val="0"/>
            <a:lumOff val="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+mj-lt"/>
            </a:rPr>
            <a:t>Нефтегазодобыча</a:t>
          </a:r>
          <a:r>
            <a:rPr lang="ru-RU" sz="2000" kern="1200" dirty="0">
              <a:latin typeface="+mj-lt"/>
            </a:rPr>
            <a:t> и </a:t>
          </a:r>
          <a:r>
            <a:rPr lang="ru-RU" sz="2000" kern="1200" dirty="0" err="1">
              <a:latin typeface="+mj-lt"/>
            </a:rPr>
            <a:t>газопереработка</a:t>
          </a:r>
          <a:endParaRPr lang="ru-RU" sz="2000" kern="1200" dirty="0">
            <a:latin typeface="+mj-lt"/>
          </a:endParaRPr>
        </a:p>
      </dsp:txBody>
      <dsp:txXfrm>
        <a:off x="3977298" y="73534"/>
        <a:ext cx="3883380" cy="922947"/>
      </dsp:txXfrm>
    </dsp:sp>
    <dsp:sp modelId="{BD2AE641-8AE4-42FA-8C3D-7CD5E72CE521}">
      <dsp:nvSpPr>
        <dsp:cNvPr id="0" name=""/>
        <dsp:cNvSpPr/>
      </dsp:nvSpPr>
      <dsp:spPr>
        <a:xfrm>
          <a:off x="4008388" y="1137167"/>
          <a:ext cx="3883380" cy="922947"/>
        </a:xfrm>
        <a:prstGeom prst="rect">
          <a:avLst/>
        </a:prstGeom>
        <a:solidFill>
          <a:schemeClr val="accent6">
            <a:hueOff val="0"/>
            <a:satOff val="0"/>
            <a:lumOff val="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Магистральный трубопроводный транспорт и подземное хранение газа</a:t>
          </a:r>
        </a:p>
      </dsp:txBody>
      <dsp:txXfrm>
        <a:off x="4008388" y="1137167"/>
        <a:ext cx="3883380" cy="922947"/>
      </dsp:txXfrm>
    </dsp:sp>
    <dsp:sp modelId="{F2CC8182-294B-412D-95AF-BC3551B632A5}">
      <dsp:nvSpPr>
        <dsp:cNvPr id="0" name=""/>
        <dsp:cNvSpPr/>
      </dsp:nvSpPr>
      <dsp:spPr>
        <a:xfrm>
          <a:off x="4011990" y="2187085"/>
          <a:ext cx="3857103" cy="922947"/>
        </a:xfrm>
        <a:prstGeom prst="rect">
          <a:avLst/>
        </a:prstGeom>
        <a:solidFill>
          <a:schemeClr val="accent6">
            <a:hueOff val="0"/>
            <a:satOff val="0"/>
            <a:lumOff val="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Маркшейдерия и безопасность недропользования</a:t>
          </a:r>
        </a:p>
      </dsp:txBody>
      <dsp:txXfrm>
        <a:off x="4011990" y="2187085"/>
        <a:ext cx="3857103" cy="922947"/>
      </dsp:txXfrm>
    </dsp:sp>
    <dsp:sp modelId="{A034BE9F-FD2D-46C0-9EE4-9744C3372DDB}">
      <dsp:nvSpPr>
        <dsp:cNvPr id="0" name=""/>
        <dsp:cNvSpPr/>
      </dsp:nvSpPr>
      <dsp:spPr>
        <a:xfrm>
          <a:off x="4042051" y="3226564"/>
          <a:ext cx="3883380" cy="922947"/>
        </a:xfrm>
        <a:prstGeom prst="rect">
          <a:avLst/>
        </a:prstGeom>
        <a:solidFill>
          <a:schemeClr val="accent6">
            <a:hueOff val="0"/>
            <a:satOff val="0"/>
            <a:lumOff val="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Нефтехимическая и нефтеперерабатывающая промышленность</a:t>
          </a:r>
        </a:p>
      </dsp:txBody>
      <dsp:txXfrm>
        <a:off x="4042051" y="3226564"/>
        <a:ext cx="3883380" cy="922947"/>
      </dsp:txXfrm>
    </dsp:sp>
    <dsp:sp modelId="{C0216BDD-C184-458B-A054-A04CF7704D99}">
      <dsp:nvSpPr>
        <dsp:cNvPr id="0" name=""/>
        <dsp:cNvSpPr/>
      </dsp:nvSpPr>
      <dsp:spPr>
        <a:xfrm>
          <a:off x="4050618" y="4223560"/>
          <a:ext cx="3883410" cy="676705"/>
        </a:xfrm>
        <a:prstGeom prst="rect">
          <a:avLst/>
        </a:prstGeom>
        <a:solidFill>
          <a:schemeClr val="accent6">
            <a:hueOff val="0"/>
            <a:satOff val="0"/>
            <a:lumOff val="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+mj-lt"/>
            </a:rPr>
            <a:t>Газораспределение и </a:t>
          </a:r>
          <a:r>
            <a:rPr lang="ru-RU" sz="2000" kern="1200" dirty="0" err="1">
              <a:latin typeface="+mj-lt"/>
            </a:rPr>
            <a:t>газопотребление</a:t>
          </a:r>
          <a:endParaRPr lang="ru-RU" sz="2000" kern="1200" dirty="0">
            <a:latin typeface="+mj-lt"/>
          </a:endParaRPr>
        </a:p>
      </dsp:txBody>
      <dsp:txXfrm>
        <a:off x="4050618" y="4223560"/>
        <a:ext cx="3883410" cy="676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0.20567</cdr:x>
      <cdr:y>0.33598</cdr:y>
    </cdr:from>
    <cdr:to>
      <cdr:x>0.46567</cdr:x>
      <cdr:y>0.59761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1456" y="1294621"/>
          <a:ext cx="160724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rgbClr val="3103F7"/>
              </a:solidFill>
            </a:rPr>
            <a:t>Тюменская область</a:t>
          </a:r>
          <a:endParaRPr lang="ru-RU" sz="1350" dirty="0">
            <a:solidFill>
              <a:srgbClr val="3103F7"/>
            </a:solidFill>
          </a:endParaRPr>
        </a:p>
      </cdr:txBody>
    </cdr:sp>
  </cdr:relSizeAnchor>
  <cdr:relSizeAnchor xmlns:cdr="http://schemas.openxmlformats.org/drawingml/2006/chartDrawing">
    <cdr:from>
      <cdr:x>0.48201</cdr:x>
      <cdr:y>0.26469</cdr:y>
    </cdr:from>
    <cdr:to>
      <cdr:x>0.78486</cdr:x>
      <cdr:y>0.33944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8392" y="1019919"/>
          <a:ext cx="2216901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rgbClr val="3103F7"/>
              </a:solidFill>
            </a:rPr>
            <a:t>ХМАО-Югра</a:t>
          </a:r>
          <a:endParaRPr lang="ru-RU" sz="1100" dirty="0">
            <a:solidFill>
              <a:srgbClr val="3103F7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0.52286</cdr:y>
    </cdr:from>
    <cdr:to>
      <cdr:x>0.74149</cdr:x>
      <cdr:y>0.59761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0943" y="2014701"/>
          <a:ext cx="149288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0.44704</cdr:x>
      <cdr:y>0.54249</cdr:y>
    </cdr:from>
    <cdr:to>
      <cdr:x>0.69165</cdr:x>
      <cdr:y>0.63592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2378" y="2090360"/>
          <a:ext cx="1790576" cy="360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rgbClr val="3103F7"/>
              </a:solidFill>
            </a:rPr>
            <a:t>ЯНАО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0.18941</cdr:x>
      <cdr:y>0.57306</cdr:y>
    </cdr:from>
    <cdr:to>
      <cdr:x>0.43797</cdr:x>
      <cdr:y>0.67973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0523" y="3094780"/>
          <a:ext cx="145729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0.11482</cdr:x>
      <cdr:y>0.58501</cdr:y>
    </cdr:from>
    <cdr:to>
      <cdr:x>0.36337</cdr:x>
      <cdr:y>0.65551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3171" y="3159325"/>
          <a:ext cx="1457293" cy="380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6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060F3B8-5437-4CC3-856C-7EECF0A6414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754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4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AFC513D-DA40-4031-BB19-1D8A14870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3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5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5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69A50B54-FB4A-4538-9A32-1B173709CFE1}" type="datetimeFigureOut">
              <a:rPr lang="ru-RU"/>
              <a:pPr>
                <a:defRPr/>
              </a:pPr>
              <a:t>10.06.2024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30097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430097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1F2441AE-A906-4B3B-9A5E-F68B4A4F7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2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343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497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8650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5804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2F4369-F2AF-448D-94DD-4F53431B670A}" type="slidenum">
              <a:rPr lang="ru-RU" sz="1400">
                <a:ea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ru-RU" sz="1400" dirty="0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91431" rIns="91431" bIns="45715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478EED8-CB29-45EF-B4F2-8DBE5F97B84A}" type="slidenum">
              <a:rPr lang="ru-RU" sz="1400">
                <a:solidFill>
                  <a:srgbClr val="000000"/>
                </a:solidFill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24"/>
            <a:ext cx="4984750" cy="4467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826" algn="l"/>
                <a:tab pos="1447652" algn="l"/>
                <a:tab pos="2171478" algn="l"/>
                <a:tab pos="2895305" algn="l"/>
                <a:tab pos="3619130" algn="l"/>
                <a:tab pos="4342957" algn="l"/>
              </a:tabLst>
            </a:pPr>
            <a:endParaRPr lang="ru-RU" sz="20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652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84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51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338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42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343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497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8650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5804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2F4369-F2AF-448D-94DD-4F53431B670A}" type="slidenum">
              <a:rPr lang="ru-RU" sz="1400">
                <a:ea typeface="Arial Unicode MS" panose="020B060402020202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ru-RU" sz="1400" dirty="0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91431" rIns="91431" bIns="45715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478EED8-CB29-45EF-B4F2-8DBE5F97B84A}" type="slidenum">
              <a:rPr lang="ru-RU" sz="1400">
                <a:solidFill>
                  <a:srgbClr val="000000"/>
                </a:solidFill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18</a:t>
            </a:fld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6468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826" algn="l"/>
                <a:tab pos="1447652" algn="l"/>
                <a:tab pos="2171478" algn="l"/>
                <a:tab pos="2895305" algn="l"/>
                <a:tab pos="3619130" algn="l"/>
                <a:tab pos="4342957" algn="l"/>
              </a:tabLst>
            </a:pPr>
            <a:endParaRPr lang="ru-RU" sz="20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54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64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2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85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32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</a:pPr>
            <a:r>
              <a:rPr lang="ru-RU" u="sng" dirty="0"/>
              <a:t>Аварии произошли: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sz="1200" dirty="0"/>
              <a:t>10.01.2023 ООО «Газпром бурение» (ЯНАО, НД)</a:t>
            </a:r>
          </a:p>
          <a:p>
            <a:pPr>
              <a:lnSpc>
                <a:spcPct val="150000"/>
              </a:lnSpc>
            </a:pPr>
            <a:r>
              <a:rPr lang="ru-RU" sz="1200" dirty="0"/>
              <a:t>16.01.2023 ООО «</a:t>
            </a:r>
            <a:r>
              <a:rPr lang="ru-RU" sz="1200" dirty="0" err="1"/>
              <a:t>АртСевер</a:t>
            </a:r>
            <a:r>
              <a:rPr lang="ru-RU" sz="1200" dirty="0"/>
              <a:t>» (ХМАО-Югра, ГС)</a:t>
            </a:r>
          </a:p>
          <a:p>
            <a:pPr>
              <a:lnSpc>
                <a:spcPct val="150000"/>
              </a:lnSpc>
            </a:pPr>
            <a:r>
              <a:rPr lang="ru-RU" sz="1200" dirty="0"/>
              <a:t>16.05.2023 ООО «Газпром </a:t>
            </a:r>
            <a:r>
              <a:rPr lang="ru-RU" sz="1200" dirty="0" err="1"/>
              <a:t>трансгаз</a:t>
            </a:r>
            <a:r>
              <a:rPr lang="ru-RU" sz="1200" dirty="0"/>
              <a:t> </a:t>
            </a:r>
            <a:r>
              <a:rPr lang="ru-RU" sz="1200" dirty="0" err="1"/>
              <a:t>Югорск</a:t>
            </a:r>
            <a:r>
              <a:rPr lang="ru-RU" sz="1200" dirty="0"/>
              <a:t>» (ХМАО-Югра, МТ)</a:t>
            </a:r>
          </a:p>
          <a:p>
            <a:pPr>
              <a:lnSpc>
                <a:spcPct val="150000"/>
              </a:lnSpc>
            </a:pPr>
            <a:r>
              <a:rPr lang="ru-RU" sz="1200" dirty="0"/>
              <a:t>14.08.2023 ООО «</a:t>
            </a:r>
            <a:r>
              <a:rPr lang="ru-RU" sz="1200" dirty="0" err="1"/>
              <a:t>Няганьнефть</a:t>
            </a:r>
            <a:r>
              <a:rPr lang="ru-RU" sz="1200" dirty="0"/>
              <a:t>» (ХМАО-Югра, НД)</a:t>
            </a:r>
          </a:p>
          <a:p>
            <a:pPr>
              <a:lnSpc>
                <a:spcPct val="150000"/>
              </a:lnSpc>
            </a:pPr>
            <a:r>
              <a:rPr lang="ru-RU" sz="1200" dirty="0"/>
              <a:t>28.08.2023 АО «Мостострой-11» (ХМАО-Югра, ПС)</a:t>
            </a:r>
          </a:p>
          <a:p>
            <a:pPr>
              <a:lnSpc>
                <a:spcPct val="150000"/>
              </a:lnSpc>
            </a:pPr>
            <a:r>
              <a:rPr lang="ru-RU" sz="1200" dirty="0"/>
              <a:t>01.11.2023 АО «</a:t>
            </a:r>
            <a:r>
              <a:rPr lang="ru-RU" sz="1200" dirty="0" err="1"/>
              <a:t>Ачимгаз</a:t>
            </a:r>
            <a:r>
              <a:rPr lang="ru-RU" sz="1200" dirty="0"/>
              <a:t>» (ЯНАО, НД)</a:t>
            </a:r>
          </a:p>
          <a:p>
            <a:pPr>
              <a:lnSpc>
                <a:spcPct val="150000"/>
              </a:lnSpc>
            </a:pPr>
            <a:r>
              <a:rPr lang="ru-RU" sz="1200" dirty="0"/>
              <a:t>27.11.2023 АО «</a:t>
            </a:r>
            <a:r>
              <a:rPr lang="ru-RU" sz="1200" dirty="0" err="1"/>
              <a:t>Россети</a:t>
            </a:r>
            <a:r>
              <a:rPr lang="ru-RU" sz="1200" dirty="0"/>
              <a:t> Тюмень» Северные электрические сети (ЯНАО,Э)</a:t>
            </a:r>
          </a:p>
          <a:p>
            <a:pPr>
              <a:lnSpc>
                <a:spcPct val="150000"/>
              </a:lnSpc>
            </a:pPr>
            <a:r>
              <a:rPr lang="ru-RU" sz="1200" dirty="0"/>
              <a:t>04.12.2023 АО "УСТЭК" (ТО, К)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95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4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0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68EC1-D435-4CC0-B95E-32D7E3A855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59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4C035-6E33-4AFD-9CF1-663CA7BC97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16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6C4B4-2251-47DC-9A44-DBC4F2A33B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E2BEB-8C47-4135-9022-EDDE3C1A02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68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BD9E7-3EE6-429D-8E29-FE40A23472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8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E746B-CF60-4591-9BF5-45DC5360866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36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38EA-44E0-4B97-945A-AC7E341403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08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F997A-1DF7-4C25-9B46-6429290894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6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964F-8665-4234-8811-49E14BA7702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6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65A30-8ADB-4388-B1D0-018414EC3A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2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DED3E-B0C6-454F-AB06-0EA7A48098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9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9E93A-553C-41DC-A3D6-26A99890BD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0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12191999" cy="6820930"/>
          </a:xfrm>
          <a:prstGeom prst="rect">
            <a:avLst/>
          </a:prstGeom>
          <a:noFill/>
          <a:ln w="5724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pic>
        <p:nvPicPr>
          <p:cNvPr id="6146" name="Picture 2" descr="&amp;Fcy;&amp;lcy;&amp;acy;&amp;gcy;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00" y="202538"/>
            <a:ext cx="3543548" cy="236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924050" y="5638801"/>
            <a:ext cx="834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235075" y="76201"/>
            <a:ext cx="9721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35360" y="181446"/>
            <a:ext cx="5616624" cy="2383458"/>
          </a:xfrm>
          <a:prstGeom prst="rect">
            <a:avLst/>
          </a:prstGeom>
          <a:noFill/>
          <a:ln>
            <a:noFill/>
          </a:ln>
        </p:spPr>
        <p:txBody>
          <a:bodyPr tIns="9144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Федеральная служба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по экологическому,  технологическому и атомному надзору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(Ростехнадзор)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Северо-Уральское управление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72009" y="2897401"/>
            <a:ext cx="12072663" cy="2329035"/>
          </a:xfrm>
          <a:prstGeom prst="rect">
            <a:avLst/>
          </a:prstGeom>
          <a:noFill/>
          <a:ln>
            <a:noFill/>
          </a:ln>
        </p:spPr>
        <p:txBody>
          <a:bodyPr tIns="9144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правоприменительной практике при осуществлении федерального государственного надзора в области промышленной безопасности за 3 месяца 2024 года</a:t>
            </a:r>
          </a:p>
        </p:txBody>
      </p:sp>
    </p:spTree>
    <p:extLst>
      <p:ext uri="{BB962C8B-B14F-4D97-AF65-F5344CB8AC3E}">
        <p14:creationId xmlns:p14="http://schemas.microsoft.com/office/powerpoint/2010/main" val="2456180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003100276"/>
              </p:ext>
            </p:extLst>
          </p:nvPr>
        </p:nvGraphicFramePr>
        <p:xfrm>
          <a:off x="6425692" y="2022101"/>
          <a:ext cx="6061966" cy="442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415878799"/>
              </p:ext>
            </p:extLst>
          </p:nvPr>
        </p:nvGraphicFramePr>
        <p:xfrm>
          <a:off x="497826" y="1679422"/>
          <a:ext cx="5607486" cy="484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61071" y="189341"/>
            <a:ext cx="10364395" cy="643189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/>
              <a:t>Аварийность и производственный травматизм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28448" y="1581195"/>
            <a:ext cx="1047394" cy="615553"/>
          </a:xfrm>
          <a:prstGeom prst="rect">
            <a:avLst/>
          </a:prstGeom>
          <a:solidFill>
            <a:srgbClr val="33CC33">
              <a:alpha val="7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12</a:t>
            </a:r>
            <a:br>
              <a:rPr lang="ru-RU" dirty="0"/>
            </a:br>
            <a:r>
              <a:rPr lang="ru-RU" sz="800" dirty="0"/>
              <a:t>(23 смертельно пострадавших)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669" y="898946"/>
            <a:ext cx="502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Динамика аварийности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63752" y="3122423"/>
            <a:ext cx="504056" cy="369332"/>
          </a:xfrm>
          <a:prstGeom prst="rect">
            <a:avLst/>
          </a:prstGeom>
          <a:solidFill>
            <a:srgbClr val="33CC33">
              <a:alpha val="7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5600" y="1533686"/>
            <a:ext cx="504056" cy="369332"/>
          </a:xfrm>
          <a:prstGeom prst="rect">
            <a:avLst/>
          </a:prstGeom>
          <a:solidFill>
            <a:srgbClr val="33CC33">
              <a:alpha val="7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5692" y="921025"/>
            <a:ext cx="561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Динамика смертельного производственного травматизма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5440" y="3122423"/>
            <a:ext cx="504056" cy="369332"/>
          </a:xfrm>
          <a:prstGeom prst="rect">
            <a:avLst/>
          </a:prstGeom>
          <a:solidFill>
            <a:srgbClr val="33CC33">
              <a:alpha val="7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46385" y="2490657"/>
            <a:ext cx="1086101" cy="615553"/>
          </a:xfrm>
          <a:prstGeom prst="rect">
            <a:avLst/>
          </a:prstGeom>
          <a:solidFill>
            <a:srgbClr val="33CC33">
              <a:alpha val="7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12</a:t>
            </a:r>
          </a:p>
          <a:p>
            <a:pPr algn="ctr"/>
            <a:r>
              <a:rPr lang="ru-RU" sz="800" dirty="0"/>
              <a:t>(14 смертельно пострадавших)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0056" y="3716421"/>
            <a:ext cx="983626" cy="492443"/>
          </a:xfrm>
          <a:prstGeom prst="rect">
            <a:avLst/>
          </a:prstGeom>
          <a:solidFill>
            <a:srgbClr val="33CC33">
              <a:alpha val="7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  <a:br>
              <a:rPr lang="ru-RU" dirty="0"/>
            </a:br>
            <a:r>
              <a:rPr lang="ru-RU" sz="800" dirty="0"/>
              <a:t>(8 пострадавших)</a:t>
            </a:r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407368" cy="326723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08BE746B-CF60-4591-9BF5-45DC53608664}" type="slidenum">
              <a:rPr lang="ru-RU">
                <a:solidFill>
                  <a:srgbClr val="3103F7"/>
                </a:solidFill>
              </a:rPr>
              <a:pPr/>
              <a:t>10</a:t>
            </a:fld>
            <a:endParaRPr lang="ru-RU" dirty="0">
              <a:solidFill>
                <a:srgbClr val="3103F7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2EEA85-CFDB-450E-8C99-A3F3AB446BE3}"/>
              </a:ext>
            </a:extLst>
          </p:cNvPr>
          <p:cNvSpPr txBox="1"/>
          <p:nvPr/>
        </p:nvSpPr>
        <p:spPr>
          <a:xfrm>
            <a:off x="5231904" y="4233280"/>
            <a:ext cx="504056" cy="369332"/>
          </a:xfrm>
          <a:prstGeom prst="rect">
            <a:avLst/>
          </a:prstGeom>
          <a:solidFill>
            <a:srgbClr val="33CC33">
              <a:alpha val="7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1C9826-FCC6-45DD-876F-3BE99B626B18}"/>
              </a:ext>
            </a:extLst>
          </p:cNvPr>
          <p:cNvSpPr txBox="1"/>
          <p:nvPr/>
        </p:nvSpPr>
        <p:spPr>
          <a:xfrm>
            <a:off x="11064552" y="2849889"/>
            <a:ext cx="974728" cy="615553"/>
          </a:xfrm>
          <a:prstGeom prst="rect">
            <a:avLst/>
          </a:prstGeom>
          <a:solidFill>
            <a:srgbClr val="33CC33">
              <a:alpha val="7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5 </a:t>
            </a:r>
          </a:p>
          <a:p>
            <a:pPr algn="ctr"/>
            <a:r>
              <a:rPr lang="ru-RU" sz="800" dirty="0"/>
              <a:t>(1 смертельно пострадавший)</a:t>
            </a:r>
          </a:p>
        </p:txBody>
      </p:sp>
    </p:spTree>
    <p:extLst>
      <p:ext uri="{BB962C8B-B14F-4D97-AF65-F5344CB8AC3E}">
        <p14:creationId xmlns:p14="http://schemas.microsoft.com/office/powerpoint/2010/main" val="365402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9557"/>
            <a:ext cx="12192000" cy="827155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/>
              <a:t>Основные причины аварий и несчастных случаев </a:t>
            </a:r>
            <a:br>
              <a:rPr lang="ru-RU" sz="2800" b="1" dirty="0"/>
            </a:br>
            <a:r>
              <a:rPr lang="ru-RU" sz="2800" b="1" dirty="0"/>
              <a:t>(в соответствии с материалами расследований)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63353" y="836712"/>
            <a:ext cx="11665295" cy="5688632"/>
          </a:xfrm>
          <a:solidFill>
            <a:srgbClr val="33CC33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</a:rPr>
              <a:t>неудовлетворительный уровень контроля за проведением ремонтных работ и работ повышенной опасности со стороны инженерно-технических работников и специалистов подразделений, ответственных за безопасное проведение таких работ;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</a:rPr>
              <a:t>нарушение технологического процесса и (или) режима работы технологического оборудования, вследствие неисполнения требований проекта производства работ и (или) требований руководств (инструкции) по эксплуатации, обслуживанию, ремонту и (или) монтажу машин, механизмов, оборудования установленных заводом изготовителем;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</a:rPr>
              <a:t>неудовлетворительная подготовка работников, эксплуатирующих опасные производственные объекты в области промышленной безопасности и охраны труда.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	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По итогам расследования аварий и несчастных случаев со стороны Управления принимаются следующие меры: 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налагаются административные штрафы;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применяется административное приостановление деятельности;</a:t>
            </a:r>
          </a:p>
          <a:p>
            <a:r>
              <a:rPr lang="ru-RU" sz="1800" dirty="0">
                <a:solidFill>
                  <a:schemeClr val="tx1"/>
                </a:solidFill>
              </a:rPr>
              <a:t>руководители и специалисты направляются на внеочередную аттестацию;</a:t>
            </a:r>
          </a:p>
          <a:p>
            <a:r>
              <a:rPr lang="ru-RU" sz="1800" dirty="0">
                <a:solidFill>
                  <a:schemeClr val="tx1"/>
                </a:solidFill>
              </a:rPr>
              <a:t>разрабатываются мероприятия по локализации и устранению причин аварий с установлением контроля их исполнения.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	</a:t>
            </a:r>
            <a:r>
              <a:rPr lang="ru-RU" sz="1800" b="1" i="1" u="sng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В целях профилактики, проведенный анализ обстоятельств и причин каждой аварии, несчастного случая доводится до поднадзорных предприятий, осуществляющих аналогичную деятельность в формате информационных писем, публичного обсуждения правоприменительной практики, а также информация об аварийности и травматизме размещается на сайте Управления.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</a:t>
            </a:r>
            <a:r>
              <a:rPr lang="ru-RU" sz="1200" i="1" dirty="0" err="1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597352"/>
            <a:ext cx="352541" cy="269774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11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3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DB92567C-CFE1-D950-D347-8A9D70A8F274}"/>
              </a:ext>
            </a:extLst>
          </p:cNvPr>
          <p:cNvGraphicFramePr/>
          <p:nvPr/>
        </p:nvGraphicFramePr>
        <p:xfrm>
          <a:off x="263352" y="772361"/>
          <a:ext cx="11449272" cy="550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343472" y="115625"/>
            <a:ext cx="8876479" cy="490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Внесение ЗЭПБ в Реестр в 1 квартале 2024 года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548680"/>
            <a:ext cx="4464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Экспертиза промышленной безопасности (ЭПБ) проводится с целью недопущения аварий на опасных производственных объектах и обеспечения соблюдения требований промышленной безопасности. ЭПБ — это проверка на соответствие объекта экспертизы требованиям и нормам безопасной эксплуатации, которые содержатся в федеральных нормах и правилах промышленной безопасности. Результатом проведения экспертизы промышленной безопасности является заключение экспертизы, сведения о котором внесены в реестр заключений ЭПБ Ростехнадзора. Право на проведение экспертизы промышленной безопасности предоставляется на основании выданных </a:t>
            </a:r>
            <a:r>
              <a:rPr lang="ru-RU" dirty="0" err="1"/>
              <a:t>Ростехнадзором</a:t>
            </a:r>
            <a:r>
              <a:rPr lang="ru-RU" dirty="0"/>
              <a:t> лицензий.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44623587"/>
              </p:ext>
            </p:extLst>
          </p:nvPr>
        </p:nvGraphicFramePr>
        <p:xfrm>
          <a:off x="4943872" y="719667"/>
          <a:ext cx="6840760" cy="537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27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515600" cy="759619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Аттестация</a:t>
            </a:r>
            <a:r>
              <a:rPr lang="ru-RU" b="1" dirty="0"/>
              <a:t>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в области промышленной безопасности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004883"/>
              </p:ext>
            </p:extLst>
          </p:nvPr>
        </p:nvGraphicFramePr>
        <p:xfrm>
          <a:off x="838200" y="1052736"/>
          <a:ext cx="105156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Данные за 1 квартал 2024 года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Тюмень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Сургут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Нижневартовск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Ноябрьск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Прошли аттестацию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3235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1352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1117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0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 результатом: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>
                          <a:latin typeface="Times New Roman" pitchFamily="18" charset="0"/>
                          <a:cs typeface="Times New Roman" pitchFamily="18" charset="0"/>
                        </a:rPr>
                        <a:t>сдано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1782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730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666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>
                          <a:latin typeface="Times New Roman" pitchFamily="18" charset="0"/>
                          <a:cs typeface="Times New Roman" pitchFamily="18" charset="0"/>
                        </a:rPr>
                        <a:t>не сдано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964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>
                          <a:latin typeface="Times New Roman" pitchFamily="18" charset="0"/>
                          <a:cs typeface="Times New Roman" pitchFamily="18" charset="0"/>
                        </a:rPr>
                        <a:t>частично сдано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489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явка составила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801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E2BEB-8C47-4135-9022-EDDE3C1A02B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4683" y="4869160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2024 года с результатом сдано прошли аттестацию в области промышленной безопасности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результатом частично сдано/не сдано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явка составила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количества заявившихся.</a:t>
            </a:r>
          </a:p>
        </p:txBody>
      </p:sp>
    </p:spTree>
    <p:extLst>
      <p:ext uri="{BB962C8B-B14F-4D97-AF65-F5344CB8AC3E}">
        <p14:creationId xmlns:p14="http://schemas.microsoft.com/office/powerpoint/2010/main" val="85083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74639"/>
            <a:ext cx="11319447" cy="4180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/>
              <a:t>Обращения граждан и юридических лиц, поступивших за 3 мес. 2024 года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205864"/>
              </p:ext>
            </p:extLst>
          </p:nvPr>
        </p:nvGraphicFramePr>
        <p:xfrm>
          <a:off x="2783632" y="620688"/>
          <a:ext cx="6552728" cy="5741943"/>
        </p:xfrm>
        <a:graphic>
          <a:graphicData uri="http://schemas.openxmlformats.org/drawingml/2006/table">
            <a:tbl>
              <a:tblPr firstRow="1" firstCol="1" bandRow="1"/>
              <a:tblGrid>
                <a:gridCol w="54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Статистический отчёт о работе с обращениями граждан.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Поступило обращений граждан, всего: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1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 том числе по сети Интернет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3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Взято на контроль обращений граждан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граждан на личном приёме, всего: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 том числе принято граждан на личном приёме руководителем территориального органа или его заместителями в приёмной Президента Российской Федерации в соответствующем федеральном округе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обращений, переадресованных по принадлежности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Результативность по обращениям, законченным рассмотрением: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разъяснено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поддержано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 поддержано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обращений, рассмотренных с выездом на место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обращений, рассмотренных с нарушением срока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мероприятий по вопросам повышения эффективности работы        с обращениями граждан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обращений, поступивших по темам: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Электроэнергетика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Подъёмные сооружения/лифты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Нефтегазовый комплекс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Промышленная безопасность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Теплоэнергетика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44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328" y="365804"/>
            <a:ext cx="12192000" cy="827155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/>
              <a:t>Основные проблемные вопросы осуществления контрольной (надзорной) деятельности</a:t>
            </a: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</a:t>
            </a:r>
            <a:r>
              <a:rPr lang="ru-RU" sz="1200" i="1" dirty="0" err="1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247667" y="1556792"/>
            <a:ext cx="11608973" cy="4853134"/>
          </a:xfrm>
          <a:solidFill>
            <a:srgbClr val="33CC33">
              <a:alpha val="6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Основными проблемами и факторами риска, оказывавшими в отчётном периоде наибольшее влияние на состояние безопасности в поднадзорных организациях, явились:</a:t>
            </a:r>
          </a:p>
          <a:p>
            <a:pPr algn="just"/>
            <a:r>
              <a:rPr lang="ru-RU" sz="2400" dirty="0"/>
              <a:t> </a:t>
            </a:r>
            <a:r>
              <a:rPr lang="ru-RU" sz="1800" dirty="0"/>
              <a:t>низкое качество проведения экспертиз промышленной безопасности зданий, сооружений и технических устройств;</a:t>
            </a:r>
          </a:p>
          <a:p>
            <a:pPr algn="just"/>
            <a:r>
              <a:rPr lang="ru-RU" sz="1800" dirty="0"/>
              <a:t>нарушения технологии эксплуатации опасных производственных объектов и ведения работ (в том числе работ повышенной опасности);</a:t>
            </a:r>
          </a:p>
          <a:p>
            <a:pPr algn="just"/>
            <a:r>
              <a:rPr lang="ru-RU" sz="1800" dirty="0"/>
              <a:t>отсутствие в Федеральных нормах и правилах в области промышленной безопасности конкретных требований к необходимости проведения диагностирования, технического обслуживания и ремонта оборудования опасных производственных объектов;</a:t>
            </a:r>
          </a:p>
          <a:p>
            <a:pPr algn="just"/>
            <a:r>
              <a:rPr lang="ru-RU" sz="1800" dirty="0"/>
              <a:t>отсутствие конкретных требований в нормативно-правовых актах, регулирующих контрольную (надзорную) деятельность.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07368" cy="365125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15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09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9557"/>
            <a:ext cx="12192000" cy="827155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/>
              <a:t>Об изменениях действующего законодательства</a:t>
            </a: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</a:t>
            </a:r>
            <a:r>
              <a:rPr lang="ru-RU" sz="1200" i="1" dirty="0" err="1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291513" y="721294"/>
            <a:ext cx="11608973" cy="5688632"/>
          </a:xfrm>
          <a:solidFill>
            <a:srgbClr val="33CC33">
              <a:alpha val="6000"/>
            </a:srgbClr>
          </a:solidFill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400" b="1" dirty="0"/>
              <a:t>1</a:t>
            </a:r>
            <a:r>
              <a:rPr lang="ru-RU" sz="1800" b="1" dirty="0"/>
              <a:t>. </a:t>
            </a:r>
            <a:r>
              <a:rPr lang="ru-RU" sz="1400" dirty="0"/>
              <a:t>Приказом </a:t>
            </a:r>
            <a:r>
              <a:rPr lang="ru-RU" sz="1400" dirty="0" err="1"/>
              <a:t>Ростехнадзора</a:t>
            </a:r>
            <a:r>
              <a:rPr lang="ru-RU" sz="1400" dirty="0"/>
              <a:t> от 22.01.2024 № 16 внесены изменения в </a:t>
            </a:r>
            <a:r>
              <a:rPr lang="ru-RU" sz="1400" b="1" dirty="0"/>
              <a:t>Федеральные нормы и правила в области промышленной безопасности «Правила безопасности опасных производственных объектов, на которых используются подъемные сооружения»</a:t>
            </a:r>
            <a:r>
              <a:rPr lang="ru-RU" sz="1400" dirty="0"/>
              <a:t>, утвержденные приказом </a:t>
            </a:r>
            <a:r>
              <a:rPr lang="ru-RU" sz="1400" dirty="0" err="1"/>
              <a:t>Ростехнадзора</a:t>
            </a:r>
            <a:r>
              <a:rPr lang="ru-RU" sz="1400" dirty="0"/>
              <a:t> от 26.11.2020 № 46. </a:t>
            </a:r>
          </a:p>
          <a:p>
            <a:pPr marL="0" lvl="0" indent="0" algn="just">
              <a:buNone/>
            </a:pPr>
            <a:r>
              <a:rPr lang="ru-RU" sz="1400" dirty="0"/>
              <a:t>В частности, установлено, что требования правил не распространяются на обеспечение безопасности объектов,    </a:t>
            </a:r>
            <a:br>
              <a:rPr lang="ru-RU" sz="1400" dirty="0"/>
            </a:br>
            <a:r>
              <a:rPr lang="ru-RU" sz="1400" dirty="0"/>
              <a:t>на которых используются в том числе следующие подъемные сооружения:</a:t>
            </a:r>
          </a:p>
          <a:p>
            <a:pPr lvl="0" algn="just"/>
            <a:r>
              <a:rPr lang="ru-RU" sz="1400" dirty="0"/>
              <a:t>краны стрелового типа грузоподъемностью до 1 т включительно;</a:t>
            </a:r>
          </a:p>
          <a:p>
            <a:pPr lvl="0" algn="just"/>
            <a:r>
              <a:rPr lang="ru-RU" sz="1400" dirty="0"/>
              <a:t>грузовые строительные подъемники;</a:t>
            </a:r>
          </a:p>
          <a:p>
            <a:pPr lvl="0" algn="just"/>
            <a:r>
              <a:rPr lang="ru-RU" sz="1400" dirty="0"/>
              <a:t>мостовые краны-штабелеры;</a:t>
            </a:r>
          </a:p>
          <a:p>
            <a:pPr lvl="0" algn="just"/>
            <a:r>
              <a:rPr lang="ru-RU" sz="1400" dirty="0"/>
              <a:t>электрические тали грузоподъемностью до 10 т включительно, используемые как самостоятельные ПC;</a:t>
            </a:r>
          </a:p>
          <a:p>
            <a:pPr lvl="0" algn="just"/>
            <a:r>
              <a:rPr lang="ru-RU" sz="1400" dirty="0"/>
              <a:t>краны-трубоукладчики и др.</a:t>
            </a:r>
          </a:p>
          <a:p>
            <a:pPr algn="just"/>
            <a:r>
              <a:rPr lang="ru-RU" sz="1400" dirty="0"/>
              <a:t>Вместе с тем, внесены изменения в перечень оснований, при которых эксплуатирующая организация не должна допускать ПC в работу.</a:t>
            </a:r>
          </a:p>
          <a:p>
            <a:pPr marL="0" indent="0" algn="just">
              <a:buNone/>
            </a:pPr>
            <a:r>
              <a:rPr lang="ru-RU" sz="1400" b="1" dirty="0"/>
              <a:t>Приказ вступает в силу 01.09.2024.</a:t>
            </a:r>
          </a:p>
          <a:p>
            <a:pPr marL="0" lvl="0" indent="0" algn="just">
              <a:buNone/>
            </a:pPr>
            <a:r>
              <a:rPr lang="ru-RU" sz="1400" b="1" dirty="0"/>
              <a:t>2</a:t>
            </a:r>
            <a:r>
              <a:rPr lang="ru-RU" sz="1400" dirty="0"/>
              <a:t>. Приказом Ростехнадзора от 05.02.2024 № 41 </a:t>
            </a:r>
            <a:r>
              <a:rPr lang="ru-RU" sz="1400" b="1" dirty="0"/>
              <a:t>продлено действие Федеральных норм и правил в области промышленной безопасности «Требования к производству сварочных работ на опасных производственных объектах</a:t>
            </a:r>
            <a:r>
              <a:rPr lang="ru-RU" sz="1400" dirty="0"/>
              <a:t>», утвержденных приказом Ростехнадзора от 11.12.2020 </a:t>
            </a:r>
            <a:br>
              <a:rPr lang="ru-RU" sz="1400" dirty="0"/>
            </a:br>
            <a:r>
              <a:rPr lang="ru-RU" sz="1400" dirty="0"/>
              <a:t>№ 519, до 01.03.2025.</a:t>
            </a:r>
          </a:p>
          <a:p>
            <a:pPr marL="0" indent="0" algn="just">
              <a:buNone/>
            </a:pPr>
            <a:r>
              <a:rPr lang="ru-RU" sz="1400" dirty="0"/>
              <a:t>Приказ вступил в силу 29.02.2024.</a:t>
            </a:r>
          </a:p>
          <a:p>
            <a:pPr marL="0" indent="0" algn="just">
              <a:buNone/>
            </a:pPr>
            <a:r>
              <a:rPr lang="ru-RU" sz="1400" b="1" dirty="0"/>
              <a:t>3.</a:t>
            </a:r>
            <a:r>
              <a:rPr lang="ru-RU" sz="1400" dirty="0"/>
              <a:t> Приказом Ростехнадзора от 20.02.2024 № 60 внесены изменения в </a:t>
            </a:r>
            <a:r>
              <a:rPr lang="ru-RU" sz="1400" b="1" dirty="0"/>
              <a:t>Федеральные нормы и правила в области промышленной безопасности «Правила проведения экспертизы промышленной безопасности»</a:t>
            </a:r>
            <a:r>
              <a:rPr lang="ru-RU" sz="1400" dirty="0"/>
              <a:t>, утвержденные приказом Федеральной службы по экологическому, технологическому и атомному надзору от 20.10.2020 № 420.</a:t>
            </a:r>
          </a:p>
          <a:p>
            <a:pPr marL="0" indent="0" algn="just">
              <a:buNone/>
            </a:pPr>
            <a:r>
              <a:rPr lang="ru-RU" sz="1400" dirty="0"/>
              <a:t>Настоящий приказ вступает в силу с 01.09.2024 и действует до 01.01.2027.</a:t>
            </a:r>
          </a:p>
          <a:p>
            <a:pPr algn="just"/>
            <a:endParaRPr lang="ru-RU" sz="18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07368" cy="365125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16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1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0"/>
            <a:ext cx="10515600" cy="620688"/>
          </a:xfrm>
        </p:spPr>
        <p:txBody>
          <a:bodyPr>
            <a:normAutofit/>
          </a:bodyPr>
          <a:lstStyle/>
          <a:p>
            <a:pPr algn="ctr"/>
            <a:r>
              <a:rPr lang="ru-RU" sz="3400" b="1" u="sng" dirty="0">
                <a:solidFill>
                  <a:srgbClr val="3103F7"/>
                </a:solidFill>
              </a:rPr>
              <a:t>Задачи на 2024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764704"/>
            <a:ext cx="11377264" cy="5645222"/>
          </a:xfrm>
          <a:solidFill>
            <a:srgbClr val="33CC33">
              <a:alpha val="6000"/>
            </a:srgbClr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совершенствование методики и технологии надзорной деятельности, качества работы Управления в условиях развивающейся модернизации нормативной базы, </a:t>
            </a:r>
            <a:r>
              <a:rPr lang="ru-RU" dirty="0" err="1"/>
              <a:t>цифровизации</a:t>
            </a:r>
            <a:r>
              <a:rPr lang="ru-RU" dirty="0"/>
              <a:t> деятельности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в процессе контрольной (надзорной) деятельности на производственных объектах обеспечить безусловное выполнение поднадзорными организациями нормативных требований к технологической  и организационной подготовке производства, в том числе по организации системы ремонтов, проведения работ повышенной опасности (газоопасные, огневые, ремонтные, земляные), оформлению работ повышенной опасности, проведению соответствующих инструктажей, достаточности подготовительных мероприятий (включая наличие средств индивидуальной и коллективной защиты), состав и категорию исполнителей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9021707" y="6409926"/>
            <a:ext cx="3747306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1403" y="6491453"/>
            <a:ext cx="385965" cy="341836"/>
          </a:xfrm>
          <a:solidFill>
            <a:srgbClr val="EAEAEA"/>
          </a:solidFill>
        </p:spPr>
        <p:txBody>
          <a:bodyPr/>
          <a:lstStyle/>
          <a:p>
            <a:pPr>
              <a:defRPr/>
            </a:pPr>
            <a:fld id="{85C10A77-FDF6-472A-ABEC-DED623E904D5}" type="slidenum">
              <a:rPr lang="ru-RU" smtClean="0">
                <a:solidFill>
                  <a:srgbClr val="3103F7"/>
                </a:solidFill>
              </a:rPr>
              <a:t>17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1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967041" y="5086351"/>
            <a:ext cx="625792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450308" y="914401"/>
            <a:ext cx="7291388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722854" y="993334"/>
            <a:ext cx="4212468" cy="1787594"/>
          </a:xfrm>
          <a:prstGeom prst="rect">
            <a:avLst/>
          </a:prstGeom>
          <a:noFill/>
          <a:ln>
            <a:noFill/>
          </a:ln>
        </p:spPr>
        <p:txBody>
          <a:bodyPr tIns="6858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272"/>
              </a:spcBef>
              <a:spcAft>
                <a:spcPct val="0"/>
              </a:spcAft>
            </a:pPr>
            <a:endParaRPr lang="ru-RU" sz="1500" b="1" dirty="0">
              <a:latin typeface="Times New Roman" panose="02020603050405020304" pitchFamily="18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2446437" y="2672922"/>
            <a:ext cx="7291388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858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  <a:endParaRPr lang="ru-RU" sz="4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2450308" y="5086350"/>
            <a:ext cx="7291388" cy="7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858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272"/>
              </a:spcBef>
              <a:spcAft>
                <a:spcPct val="0"/>
              </a:spcAft>
            </a:pPr>
            <a:endParaRPr lang="ru-RU" sz="21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16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6632"/>
            <a:ext cx="546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38374" y="192832"/>
            <a:ext cx="8610153" cy="549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b="1" dirty="0"/>
              <a:t>Северо-Уральское управление Ростехнадзора</a:t>
            </a:r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857304"/>
              </p:ext>
            </p:extLst>
          </p:nvPr>
        </p:nvGraphicFramePr>
        <p:xfrm>
          <a:off x="839416" y="908720"/>
          <a:ext cx="1105378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152400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Нижний колонтитул 3"/>
          <p:cNvSpPr txBox="1">
            <a:spLocks/>
          </p:cNvSpPr>
          <p:nvPr/>
        </p:nvSpPr>
        <p:spPr>
          <a:xfrm>
            <a:off x="8815072" y="645318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085" y="814113"/>
            <a:ext cx="1080120" cy="5930449"/>
          </a:xfrm>
          <a:prstGeom prst="rect">
            <a:avLst/>
          </a:prstGeom>
          <a:solidFill>
            <a:srgbClr val="FFCC99">
              <a:alpha val="35000"/>
            </a:srgb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8036" y="1303127"/>
            <a:ext cx="759713" cy="3482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740089" y="3767018"/>
            <a:ext cx="4778938" cy="305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 r="7382"/>
          <a:stretch/>
        </p:blipFill>
        <p:spPr>
          <a:xfrm>
            <a:off x="2905674" y="2872823"/>
            <a:ext cx="1190376" cy="878198"/>
          </a:xfrm>
          <a:prstGeom prst="rect">
            <a:avLst/>
          </a:prstGeom>
          <a:solidFill>
            <a:srgbClr val="FFCC99">
              <a:alpha val="59000"/>
            </a:srgb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3605" y="2126193"/>
            <a:ext cx="734144" cy="3258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0821" y="3205891"/>
            <a:ext cx="734144" cy="3258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0821" y="4209387"/>
            <a:ext cx="734144" cy="3258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4277" y="5145387"/>
            <a:ext cx="734144" cy="325834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908719"/>
            <a:ext cx="2667648" cy="11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999091"/>
            <a:ext cx="2667648" cy="12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0" descr="http://liyasoap.com.ua/wp-content/uploads/2015/03/%D0%9A%D0%B0%D0%BF%D0%B8%D1%82%D0%B0%D0%BB%D1%8C%D0%BD%D0%BE%D0%B5-%D1%81%D1%82%D1%80%D0%BE%D0%B8%D1%82%D0%B5%D0%BB%D1%8C%D1%81%D1%82%D0%B2%D0%B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612" y="5356596"/>
            <a:ext cx="2656976" cy="12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/>
          <a:srcRect l="11610" t="15350" r="28738" b="20600"/>
          <a:stretch/>
        </p:blipFill>
        <p:spPr>
          <a:xfrm>
            <a:off x="8902104" y="4171609"/>
            <a:ext cx="2684544" cy="1233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/>
          <a:srcRect l="12201" t="35301" r="28738" b="20600"/>
          <a:stretch/>
        </p:blipFill>
        <p:spPr>
          <a:xfrm>
            <a:off x="8904312" y="2053893"/>
            <a:ext cx="2667648" cy="111447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907713" y="5910886"/>
            <a:ext cx="3782626" cy="833677"/>
          </a:xfrm>
          <a:prstGeom prst="rect">
            <a:avLst/>
          </a:prstGeom>
          <a:solidFill>
            <a:schemeClr val="accent6">
              <a:alpha val="60000"/>
            </a:schemeClr>
          </a:solidFill>
          <a:ln w="25400">
            <a:noFill/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latin typeface="+mj-lt"/>
              </a:rPr>
              <a:t>Транспортирование ОВ, хранение растительного сырья, металлургия, ОРПД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0" y="6597944"/>
            <a:ext cx="335360" cy="258298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2</a:t>
            </a:fld>
            <a:endParaRPr lang="ru-RU" dirty="0">
              <a:solidFill>
                <a:srgbClr val="3103F7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9622" y="6105130"/>
            <a:ext cx="73158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61943"/>
      </p:ext>
    </p:extLst>
  </p:cSld>
  <p:clrMapOvr>
    <a:masterClrMapping/>
  </p:clrMapOvr>
  <p:transition spd="med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300" y="450208"/>
            <a:ext cx="8605564" cy="4715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Количество подконтрольных объектов и организаций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11653"/>
              </p:ext>
            </p:extLst>
          </p:nvPr>
        </p:nvGraphicFramePr>
        <p:xfrm>
          <a:off x="406488" y="1937138"/>
          <a:ext cx="11229056" cy="13551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879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/>
                        <a:t>Количество</a:t>
                      </a:r>
                      <a:r>
                        <a:rPr kumimoji="0" lang="ru-RU" sz="1800" kern="1200" baseline="0" dirty="0"/>
                        <a:t> </a:t>
                      </a:r>
                      <a:r>
                        <a:rPr kumimoji="0" lang="ru-RU" sz="1800" kern="1200" dirty="0"/>
                        <a:t>объектов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/>
                        <a:t> 3 мес. 2024 /2023 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9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effectLst/>
                        </a:rPr>
                        <a:t>Опасные производственные объекты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11669 / 11510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98330" y="3861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86780" y="3918369"/>
            <a:ext cx="5185792" cy="471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554854"/>
            <a:ext cx="328926" cy="299885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08BE746B-CF60-4591-9BF5-45DC53608664}" type="slidenum">
              <a:rPr lang="ru-RU">
                <a:solidFill>
                  <a:srgbClr val="3103F7"/>
                </a:solidFill>
              </a:rPr>
              <a:pPr/>
              <a:t>3</a:t>
            </a:fld>
            <a:endParaRPr lang="ru-RU" dirty="0">
              <a:solidFill>
                <a:srgbClr val="3103F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40082" y="682451"/>
            <a:ext cx="5719836" cy="864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9416" y="712191"/>
            <a:ext cx="5181600" cy="419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32531"/>
              </p:ext>
            </p:extLst>
          </p:nvPr>
        </p:nvGraphicFramePr>
        <p:xfrm>
          <a:off x="356970" y="4061428"/>
          <a:ext cx="11283646" cy="12647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6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55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организаций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/>
                        <a:t> 3 мес. 2024 /2023 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191">
                <a:tc>
                  <a:txBody>
                    <a:bodyPr/>
                    <a:lstStyle/>
                    <a:p>
                      <a:r>
                        <a:rPr lang="ru-RU" dirty="0"/>
                        <a:t>Юридические лица, индивидуальные предприниматели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5436 / 5430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62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35560" y="209546"/>
            <a:ext cx="7868367" cy="4900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Классификация и количество ОПО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63266532"/>
              </p:ext>
            </p:extLst>
          </p:nvPr>
        </p:nvGraphicFramePr>
        <p:xfrm>
          <a:off x="1754835" y="4350936"/>
          <a:ext cx="9468126" cy="19805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87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23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98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533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Вид надзора / Класс опасности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ГС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МТ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НД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НХ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Общий 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итог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 </a:t>
                      </a:r>
                      <a:r>
                        <a:rPr lang="ru-RU" sz="1400" u="none" strike="noStrike" dirty="0">
                          <a:effectLst/>
                        </a:rPr>
                        <a:t>Класс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297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kern="1200" dirty="0">
                          <a:effectLst/>
                        </a:rPr>
                        <a:t>402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II </a:t>
                      </a:r>
                      <a:r>
                        <a:rPr lang="ru-RU" sz="1400" u="none" strike="noStrike">
                          <a:effectLst/>
                        </a:rPr>
                        <a:t>Класс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447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kern="1200" dirty="0">
                          <a:effectLst/>
                        </a:rPr>
                        <a:t>650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III </a:t>
                      </a:r>
                      <a:r>
                        <a:rPr lang="ru-RU" sz="1400" u="none" strike="noStrike">
                          <a:effectLst/>
                        </a:rPr>
                        <a:t>Класс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100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3708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1439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kern="1200" dirty="0">
                          <a:effectLst/>
                        </a:rPr>
                        <a:t>6251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IV </a:t>
                      </a:r>
                      <a:r>
                        <a:rPr lang="ru-RU" sz="1400" u="none" strike="noStrike">
                          <a:effectLst/>
                        </a:rPr>
                        <a:t>Класс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314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3828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kern="1200" dirty="0">
                          <a:effectLst/>
                        </a:rPr>
                        <a:t>4361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Общий итог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3802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927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211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2279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252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3831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kern="1200" dirty="0">
                          <a:effectLst/>
                        </a:rPr>
                        <a:t>1166</a:t>
                      </a:r>
                      <a:r>
                        <a:rPr lang="en-US" sz="1600" u="none" strike="noStrike" kern="1200" dirty="0">
                          <a:effectLst/>
                        </a:rPr>
                        <a:t>9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945085928"/>
              </p:ext>
            </p:extLst>
          </p:nvPr>
        </p:nvGraphicFramePr>
        <p:xfrm>
          <a:off x="-234964" y="548680"/>
          <a:ext cx="6168000" cy="338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4"/>
          <p:cNvSpPr txBox="1">
            <a:spLocks/>
          </p:cNvSpPr>
          <p:nvPr/>
        </p:nvSpPr>
        <p:spPr bwMode="auto">
          <a:xfrm rot="16200000">
            <a:off x="119008" y="5085515"/>
            <a:ext cx="228423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b="1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ОПО, поднадзорных Управлению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04306158"/>
              </p:ext>
            </p:extLst>
          </p:nvPr>
        </p:nvGraphicFramePr>
        <p:xfrm>
          <a:off x="4727849" y="625298"/>
          <a:ext cx="7071176" cy="402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554347"/>
            <a:ext cx="263352" cy="300392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08BE746B-CF60-4591-9BF5-45DC53608664}" type="slidenum">
              <a:rPr lang="ru-RU">
                <a:solidFill>
                  <a:srgbClr val="3103F7"/>
                </a:solidFill>
              </a:rPr>
              <a:pPr/>
              <a:t>4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3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160932"/>
            <a:ext cx="10364395" cy="63408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Контрольная (надзорная) деятельность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60496"/>
            <a:ext cx="412338" cy="341782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5</a:t>
            </a:fld>
            <a:endParaRPr lang="ru-RU" dirty="0">
              <a:solidFill>
                <a:srgbClr val="3103F7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55449"/>
              </p:ext>
            </p:extLst>
          </p:nvPr>
        </p:nvGraphicFramePr>
        <p:xfrm>
          <a:off x="1055440" y="1052736"/>
          <a:ext cx="10364395" cy="465306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24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1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040">
                <a:tc gridSpan="9">
                  <a:txBody>
                    <a:bodyPr/>
                    <a:lstStyle/>
                    <a:p>
                      <a:pPr algn="l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Показатели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 мес. 2024 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Плановые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Внеплановые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446" marR="6446" marT="6446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Проведено проверок (и иных  контрольно-надзорных мероприятий)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9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Мероприятия, связанные с приемкой и пуском в эксплуатацию объектов и оборудования в соответствии с положениями нормативных правовых актов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Выявлено нарушений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7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Наложено административных штрафов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77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на должностное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77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на юридическое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7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Предупреждения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7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Сумма наложенных штрафов (</a:t>
                      </a:r>
                      <a:r>
                        <a:rPr lang="ru-RU" sz="1300" u="none" strike="noStrike" dirty="0" err="1">
                          <a:effectLst/>
                        </a:rPr>
                        <a:t>тыс.руб</a:t>
                      </a:r>
                      <a:r>
                        <a:rPr lang="ru-RU" sz="1300" u="none" strike="noStrike" dirty="0">
                          <a:effectLst/>
                        </a:rPr>
                        <a:t>.)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3612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2942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77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на должностное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77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на юридическое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29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Количество штатных единиц по должностям, предусматривающим выполнение функций по контролю (надзору)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9021707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21403" y="6491453"/>
            <a:ext cx="390935" cy="341836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9B9FD02-0649-4791-9F60-4B04E94A12E6}" type="slidenum">
              <a:rPr lang="ru-RU">
                <a:solidFill>
                  <a:srgbClr val="3103F7"/>
                </a:solidFill>
              </a:rPr>
              <a:t>5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3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160932"/>
            <a:ext cx="10364395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Контрольная (надзорная) деятельность в рамках режима постоянного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государственного надзора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60496"/>
            <a:ext cx="412338" cy="341782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6</a:t>
            </a:fld>
            <a:endParaRPr lang="ru-RU" dirty="0">
              <a:solidFill>
                <a:srgbClr val="3103F7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20775"/>
              </p:ext>
            </p:extLst>
          </p:nvPr>
        </p:nvGraphicFramePr>
        <p:xfrm>
          <a:off x="623392" y="1052736"/>
          <a:ext cx="11017223" cy="475252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04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658">
                  <a:extLst>
                    <a:ext uri="{9D8B030D-6E8A-4147-A177-3AD203B41FA5}">
                      <a16:colId xmlns:a16="http://schemas.microsoft.com/office/drawing/2014/main" val="2774263130"/>
                    </a:ext>
                  </a:extLst>
                </a:gridCol>
                <a:gridCol w="1099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3140">
                <a:tc gridSpan="10">
                  <a:txBody>
                    <a:bodyPr/>
                    <a:lstStyle/>
                    <a:p>
                      <a:pPr algn="l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 мес. 2024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Всего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НД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НХ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МТ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ОПО, в отношении которых установлен режим постоянного государственного надзора</a:t>
                      </a:r>
                    </a:p>
                    <a:p>
                      <a:pPr algn="just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1028955"/>
                  </a:ext>
                </a:extLst>
              </a:tr>
              <a:tr h="43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</a:rPr>
                        <a:t>Количество проверок, проведенных в рамках </a:t>
                      </a:r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режима постоянного государственного надзора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</a:rPr>
                        <a:t>Выявлено </a:t>
                      </a:r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правонарушений в рамках постоянного государственного надзора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количество административных наказаний в виде штрафов, наложенных по итогам проверок постоянного государственного надзора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на должностное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на юридическое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Предупреждения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</a:rPr>
                        <a:t>Сумма наложенных штрафов (</a:t>
                      </a:r>
                      <a:r>
                        <a:rPr lang="ru-RU" sz="13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300" b="1" u="none" strike="noStrike" dirty="0">
                          <a:effectLst/>
                        </a:rPr>
                        <a:t>.)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на должностное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на юридическое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6" marR="6446" marT="64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9021707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21403" y="6491453"/>
            <a:ext cx="390935" cy="341836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9B9FD02-0649-4791-9F60-4B04E94A12E6}" type="slidenum">
              <a:rPr lang="ru-RU">
                <a:solidFill>
                  <a:srgbClr val="3103F7"/>
                </a:solidFill>
              </a:rPr>
              <a:t>6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4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Программам профилактики рисков причинения вреда (ущерба) охраняемым законом ценностям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	объявлено предостережений – 285;</a:t>
            </a:r>
          </a:p>
          <a:p>
            <a:r>
              <a:rPr lang="ru-RU" dirty="0"/>
              <a:t>-	профилактический визит – 180;</a:t>
            </a:r>
          </a:p>
          <a:p>
            <a:r>
              <a:rPr lang="ru-RU" dirty="0"/>
              <a:t>-	информирование – 16;</a:t>
            </a:r>
          </a:p>
          <a:p>
            <a:r>
              <a:rPr lang="ru-RU" dirty="0"/>
              <a:t>-	получено возражений – 9;</a:t>
            </a:r>
          </a:p>
          <a:p>
            <a:r>
              <a:rPr lang="ru-RU" dirty="0"/>
              <a:t>-	консультирование – 143;</a:t>
            </a:r>
          </a:p>
          <a:p>
            <a:r>
              <a:rPr lang="ru-RU" dirty="0"/>
              <a:t>-	меры стимулирования добросовестности – 3.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243869" y="599440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Северо-Уральское управление </a:t>
            </a:r>
            <a:r>
              <a:rPr lang="ru-RU" dirty="0" err="1">
                <a:solidFill>
                  <a:schemeClr val="accent1"/>
                </a:solidFill>
              </a:rPr>
              <a:t>Ростехнадзора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E2BEB-8C47-4135-9022-EDDE3C1A02B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9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5440" y="260648"/>
            <a:ext cx="10364395" cy="4982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/>
              <a:t>Аварийность по видам надзора</a:t>
            </a:r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4036740"/>
              </p:ext>
            </p:extLst>
          </p:nvPr>
        </p:nvGraphicFramePr>
        <p:xfrm>
          <a:off x="6257501" y="882748"/>
          <a:ext cx="5863051" cy="540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408" y="1628800"/>
            <a:ext cx="502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Динамика аварийности за 3 мес. 2023 – </a:t>
            </a:r>
          </a:p>
          <a:p>
            <a:pPr algn="ctr"/>
            <a:r>
              <a:rPr lang="ru-RU" b="1" i="1" dirty="0"/>
              <a:t>3 мес. 2024 гг.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05604" y="5821830"/>
            <a:ext cx="56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Отраслевая структура аварий в 2023 г.</a:t>
            </a:r>
            <a:endParaRPr lang="ru-RU" b="1" dirty="0"/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7102" y="6525344"/>
            <a:ext cx="414470" cy="293117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08BE746B-CF60-4591-9BF5-45DC53608664}" type="slidenum">
              <a:rPr lang="ru-RU">
                <a:solidFill>
                  <a:srgbClr val="3103F7"/>
                </a:solidFill>
              </a:rPr>
              <a:pPr/>
              <a:t>8</a:t>
            </a:fld>
            <a:endParaRPr lang="ru-RU" dirty="0">
              <a:solidFill>
                <a:srgbClr val="3103F7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41862"/>
              </p:ext>
            </p:extLst>
          </p:nvPr>
        </p:nvGraphicFramePr>
        <p:xfrm>
          <a:off x="361890" y="2536146"/>
          <a:ext cx="5688632" cy="32793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288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918">
                <a:tc rowSpan="2"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Отрасль промышленности, </a:t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effectLst/>
                        </a:rPr>
                        <a:t>подконтрольные объекты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аварий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мес. 2023 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мес. 2024 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+/-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Объекты </a:t>
                      </a:r>
                      <a:r>
                        <a:rPr lang="ru-RU" sz="1800" b="0" dirty="0" err="1">
                          <a:effectLst/>
                        </a:rPr>
                        <a:t>нефтегазодобычи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184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Объекты магистрального</a:t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effectLst/>
                        </a:rPr>
                        <a:t> трубопроводного транспорта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+1 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835">
                <a:tc>
                  <a:txBody>
                    <a:bodyPr/>
                    <a:lstStyle/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Объекты газораспределения и </a:t>
                      </a:r>
                      <a:r>
                        <a:rPr lang="ru-RU" sz="1800" b="0" dirty="0" err="1">
                          <a:effectLst/>
                        </a:rPr>
                        <a:t>газопотребления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-1 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918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Итого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57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7448" y="150778"/>
            <a:ext cx="10364395" cy="4417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/>
              <a:t>Производственный травматизм (со смертельным исходом)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0" y="5448490"/>
            <a:ext cx="849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Динамика производственного травматизма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за 3 мес. 2023 – 3 мес. 2024 гг</a:t>
            </a:r>
            <a:r>
              <a:rPr lang="ru-RU" sz="1600" b="1" i="1" dirty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4308" y="6597352"/>
            <a:ext cx="411676" cy="265625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08BE746B-CF60-4591-9BF5-45DC53608664}" type="slidenum">
              <a:rPr lang="ru-RU">
                <a:solidFill>
                  <a:srgbClr val="3103F7"/>
                </a:solidFill>
              </a:rPr>
              <a:pPr/>
              <a:t>9</a:t>
            </a:fld>
            <a:endParaRPr lang="ru-RU" dirty="0">
              <a:solidFill>
                <a:srgbClr val="3103F7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5881029"/>
              </p:ext>
            </p:extLst>
          </p:nvPr>
        </p:nvGraphicFramePr>
        <p:xfrm>
          <a:off x="1775520" y="1133210"/>
          <a:ext cx="8496945" cy="41150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466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7457">
                <a:tc rowSpan="2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Отрасли промышленности, подконтрольные объекты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Число </a:t>
                      </a:r>
                    </a:p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происшествий / смертельных случаев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3 мес. 2023 г.</a:t>
                      </a:r>
                      <a:endParaRPr lang="ru-RU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3</a:t>
                      </a:r>
                      <a:r>
                        <a:rPr lang="ru-RU" sz="1700" baseline="0" dirty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мес. 2024 г.</a:t>
                      </a:r>
                      <a:endParaRPr lang="ru-RU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+/-</a:t>
                      </a:r>
                      <a:endParaRPr lang="ru-RU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940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Объекты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нефтегазодобычи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/ 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3/ 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 / -1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952">
                <a:tc>
                  <a:txBody>
                    <a:bodyPr/>
                    <a:lstStyle/>
                    <a:p>
                      <a:pPr marL="0" indent="1841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Котлонадзор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29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Подъемные сооружения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2/ 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-2/0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91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5/ 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4/ 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-1 / -1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641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90529</TotalTime>
  <Words>1865</Words>
  <Application>Microsoft Office PowerPoint</Application>
  <PresentationFormat>Широкоэкранный</PresentationFormat>
  <Paragraphs>475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Северо-Уральское управление Ростехнадзора</vt:lpstr>
      <vt:lpstr>Количество подконтрольных объектов и организаций</vt:lpstr>
      <vt:lpstr>Классификация и количество ОПО</vt:lpstr>
      <vt:lpstr>Контрольная (надзорная) деятельность</vt:lpstr>
      <vt:lpstr>Контрольная (надзорная) деятельность в рамках режима постоянного  государственного надзора</vt:lpstr>
      <vt:lpstr>Программам профилактики рисков причинения вреда (ущерба) охраняемым законом ценностям</vt:lpstr>
      <vt:lpstr>Аварийность по видам надзора</vt:lpstr>
      <vt:lpstr>Производственный травматизм (со смертельным исходом)</vt:lpstr>
      <vt:lpstr>Аварийность и производственный травматизм</vt:lpstr>
      <vt:lpstr>Основные причины аварий и несчастных случаев  (в соответствии с материалами расследований)</vt:lpstr>
      <vt:lpstr>Презентация PowerPoint</vt:lpstr>
      <vt:lpstr>Аттестация в области промышленной безопасности</vt:lpstr>
      <vt:lpstr>Обращения граждан и юридических лиц, поступивших за 3 мес. 2024 года </vt:lpstr>
      <vt:lpstr>Основные проблемные вопросы осуществления контрольной (надзорной) деятельности</vt:lpstr>
      <vt:lpstr>Об изменениях действующего законодательства</vt:lpstr>
      <vt:lpstr>Задачи на 2024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обеспечения промышленной безопасности</dc:title>
  <dc:creator>Надежда</dc:creator>
  <cp:lastModifiedBy>Roman Zhiganov</cp:lastModifiedBy>
  <cp:revision>2266</cp:revision>
  <cp:lastPrinted>2023-10-23T10:24:15Z</cp:lastPrinted>
  <dcterms:created xsi:type="dcterms:W3CDTF">2007-01-14T15:43:27Z</dcterms:created>
  <dcterms:modified xsi:type="dcterms:W3CDTF">2024-06-10T17:51:08Z</dcterms:modified>
</cp:coreProperties>
</file>